
<file path=[Content_Types].xml><?xml version="1.0" encoding="utf-8"?>
<Types xmlns="http://schemas.openxmlformats.org/package/2006/content-types">
  <Default Extension="gif" ContentType="image/gif"/>
  <Default Extension="jpeg" ContentType="image/jpeg"/>
  <Default Extension="jpg" ContentType="image/jp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3.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325" r:id="rId5"/>
    <p:sldId id="260" r:id="rId6"/>
    <p:sldId id="361" r:id="rId7"/>
    <p:sldId id="360" r:id="rId8"/>
    <p:sldId id="319" r:id="rId9"/>
    <p:sldId id="270" r:id="rId10"/>
    <p:sldId id="364" r:id="rId11"/>
    <p:sldId id="358" r:id="rId12"/>
    <p:sldId id="357" r:id="rId13"/>
    <p:sldId id="359" r:id="rId14"/>
    <p:sldId id="346" r:id="rId15"/>
    <p:sldId id="352" r:id="rId16"/>
    <p:sldId id="344" r:id="rId17"/>
    <p:sldId id="343" r:id="rId18"/>
    <p:sldId id="262" r:id="rId19"/>
    <p:sldId id="354" r:id="rId20"/>
    <p:sldId id="355" r:id="rId21"/>
    <p:sldId id="340" r:id="rId22"/>
    <p:sldId id="356" r:id="rId23"/>
    <p:sldId id="326" r:id="rId24"/>
    <p:sldId id="328" r:id="rId25"/>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9521A0-22E0-917A-0F2D-F3A87656CFC3}" name="Stephen.Kinsella" initials="" userId="S::Stephen.Kinsella@ul.ie::1cda41cb-a1e2-4b49-8f9a-3586dc95da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271"/>
    <a:srgbClr val="0C1C2E"/>
    <a:srgbClr val="077960"/>
    <a:srgbClr val="68C3E7"/>
    <a:srgbClr val="3757B4"/>
    <a:srgbClr val="63CE6D"/>
    <a:srgbClr val="0C1A2D"/>
    <a:srgbClr val="1EDCB9"/>
    <a:srgbClr val="102730"/>
    <a:srgbClr val="A4D2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22E2CB-2BA2-F4DF-CFDF-BFC01365E196}" v="14" dt="2024-10-21T08:10:44.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831"/>
  </p:normalViewPr>
  <p:slideViewPr>
    <p:cSldViewPr snapToGrid="0">
      <p:cViewPr varScale="1">
        <p:scale>
          <a:sx n="100" d="100"/>
          <a:sy n="100" d="100"/>
        </p:scale>
        <p:origin x="1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86A35-D7E7-48BB-8D31-20595FB649D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788C61-234B-4BD1-95EA-98C1B6487B3A}">
      <dgm:prSet/>
      <dgm:spPr/>
      <dgm:t>
        <a:bodyPr/>
        <a:lstStyle/>
        <a:p>
          <a:pPr>
            <a:lnSpc>
              <a:spcPct val="100000"/>
            </a:lnSpc>
          </a:pPr>
          <a:r>
            <a:rPr lang="en-IE"/>
            <a:t>Students will receive an email from UL admissions with a </a:t>
          </a:r>
          <a:r>
            <a:rPr lang="en-IE" b="1"/>
            <a:t>link</a:t>
          </a:r>
          <a:r>
            <a:rPr lang="en-IE"/>
            <a:t> to a submission site the </a:t>
          </a:r>
          <a:r>
            <a:rPr lang="en-IE" b="1"/>
            <a:t>first time </a:t>
          </a:r>
          <a:r>
            <a:rPr lang="en-IE"/>
            <a:t>they select LM173 Immersive Software Engineering on the CAO – </a:t>
          </a:r>
          <a:r>
            <a:rPr lang="en-IE" i="1"/>
            <a:t>each applicant will only receive this link once</a:t>
          </a:r>
          <a:endParaRPr lang="en-US"/>
        </a:p>
      </dgm:t>
    </dgm:pt>
    <dgm:pt modelId="{D18BA0DE-D4EC-4231-8D97-2E3B68E1310B}" type="parTrans" cxnId="{DD1CA03E-C957-4A3E-9F60-532E9E166C04}">
      <dgm:prSet/>
      <dgm:spPr/>
      <dgm:t>
        <a:bodyPr/>
        <a:lstStyle/>
        <a:p>
          <a:endParaRPr lang="en-US"/>
        </a:p>
      </dgm:t>
    </dgm:pt>
    <dgm:pt modelId="{59D1DB7A-5433-4FB4-AE42-CEE11AD7824A}" type="sibTrans" cxnId="{DD1CA03E-C957-4A3E-9F60-532E9E166C04}">
      <dgm:prSet/>
      <dgm:spPr/>
      <dgm:t>
        <a:bodyPr/>
        <a:lstStyle/>
        <a:p>
          <a:endParaRPr lang="en-US"/>
        </a:p>
      </dgm:t>
    </dgm:pt>
    <dgm:pt modelId="{61BB97BC-8B98-4BD8-83B3-370735C4CD7F}">
      <dgm:prSet/>
      <dgm:spPr/>
      <dgm:t>
        <a:bodyPr/>
        <a:lstStyle/>
        <a:p>
          <a:pPr>
            <a:lnSpc>
              <a:spcPct val="100000"/>
            </a:lnSpc>
          </a:pPr>
          <a:r>
            <a:rPr lang="en-IE"/>
            <a:t>International students who apply directly to UL for the LM173 BSc will likewise receive an email with a link. </a:t>
          </a:r>
          <a:endParaRPr lang="en-US"/>
        </a:p>
      </dgm:t>
    </dgm:pt>
    <dgm:pt modelId="{8FDD4122-D4B4-42AC-9720-93B6FB690655}" type="parTrans" cxnId="{C72B6AD1-3875-42CC-A34E-FDE581766EE6}">
      <dgm:prSet/>
      <dgm:spPr/>
      <dgm:t>
        <a:bodyPr/>
        <a:lstStyle/>
        <a:p>
          <a:endParaRPr lang="en-US"/>
        </a:p>
      </dgm:t>
    </dgm:pt>
    <dgm:pt modelId="{E100CE95-1DAE-46BB-9E42-6CA435177B0E}" type="sibTrans" cxnId="{C72B6AD1-3875-42CC-A34E-FDE581766EE6}">
      <dgm:prSet/>
      <dgm:spPr/>
      <dgm:t>
        <a:bodyPr/>
        <a:lstStyle/>
        <a:p>
          <a:endParaRPr lang="en-US"/>
        </a:p>
      </dgm:t>
    </dgm:pt>
    <dgm:pt modelId="{71CD769D-09E3-4183-95A5-733C729305A5}">
      <dgm:prSet/>
      <dgm:spPr/>
      <dgm:t>
        <a:bodyPr/>
        <a:lstStyle/>
        <a:p>
          <a:pPr>
            <a:lnSpc>
              <a:spcPct val="100000"/>
            </a:lnSpc>
          </a:pPr>
          <a:r>
            <a:rPr lang="en-IE" i="1"/>
            <a:t>Ask students to please check spam filters etc. to make sure they do not miss this email; it will not be re-issued in later submission rounds</a:t>
          </a:r>
          <a:endParaRPr lang="en-US"/>
        </a:p>
      </dgm:t>
    </dgm:pt>
    <dgm:pt modelId="{BE442A04-4B6C-4545-98DA-40F7809E22D8}" type="parTrans" cxnId="{45F6B842-1F76-457B-B37F-AB40BAE1B9CB}">
      <dgm:prSet/>
      <dgm:spPr/>
      <dgm:t>
        <a:bodyPr/>
        <a:lstStyle/>
        <a:p>
          <a:endParaRPr lang="en-US"/>
        </a:p>
      </dgm:t>
    </dgm:pt>
    <dgm:pt modelId="{EA7C5159-26FF-4CD7-A794-11EE4D56EA94}" type="sibTrans" cxnId="{45F6B842-1F76-457B-B37F-AB40BAE1B9CB}">
      <dgm:prSet/>
      <dgm:spPr/>
      <dgm:t>
        <a:bodyPr/>
        <a:lstStyle/>
        <a:p>
          <a:endParaRPr lang="en-US"/>
        </a:p>
      </dgm:t>
    </dgm:pt>
    <dgm:pt modelId="{CCCCC9F9-0A5B-4024-9219-CB172FDC4E12}" type="pres">
      <dgm:prSet presAssocID="{72C86A35-D7E7-48BB-8D31-20595FB649D7}" presName="root" presStyleCnt="0">
        <dgm:presLayoutVars>
          <dgm:dir/>
          <dgm:resizeHandles val="exact"/>
        </dgm:presLayoutVars>
      </dgm:prSet>
      <dgm:spPr/>
    </dgm:pt>
    <dgm:pt modelId="{3523491D-920E-4FF2-99A1-3CE12472BA2E}" type="pres">
      <dgm:prSet presAssocID="{FC788C61-234B-4BD1-95EA-98C1B6487B3A}" presName="compNode" presStyleCnt="0"/>
      <dgm:spPr/>
    </dgm:pt>
    <dgm:pt modelId="{E79B7DF6-B208-4088-BAC0-B98E6BD9BD5D}" type="pres">
      <dgm:prSet presAssocID="{FC788C61-234B-4BD1-95EA-98C1B6487B3A}" presName="bgRect" presStyleLbl="bgShp" presStyleIdx="0" presStyleCnt="3"/>
      <dgm:spPr/>
    </dgm:pt>
    <dgm:pt modelId="{EFEBAB02-D80F-4BA2-8650-C070E03E1487}" type="pres">
      <dgm:prSet presAssocID="{FC788C61-234B-4BD1-95EA-98C1B6487B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00101CA2-012D-4C09-9B46-EA9C3448952C}" type="pres">
      <dgm:prSet presAssocID="{FC788C61-234B-4BD1-95EA-98C1B6487B3A}" presName="spaceRect" presStyleCnt="0"/>
      <dgm:spPr/>
    </dgm:pt>
    <dgm:pt modelId="{3805FDC2-0063-4551-B764-E5B1A645546A}" type="pres">
      <dgm:prSet presAssocID="{FC788C61-234B-4BD1-95EA-98C1B6487B3A}" presName="parTx" presStyleLbl="revTx" presStyleIdx="0" presStyleCnt="3">
        <dgm:presLayoutVars>
          <dgm:chMax val="0"/>
          <dgm:chPref val="0"/>
        </dgm:presLayoutVars>
      </dgm:prSet>
      <dgm:spPr/>
    </dgm:pt>
    <dgm:pt modelId="{F5571A91-CE59-4972-B25E-2BB57861F802}" type="pres">
      <dgm:prSet presAssocID="{59D1DB7A-5433-4FB4-AE42-CEE11AD7824A}" presName="sibTrans" presStyleCnt="0"/>
      <dgm:spPr/>
    </dgm:pt>
    <dgm:pt modelId="{B796D1EB-A608-4505-BD6F-CE1B4B959441}" type="pres">
      <dgm:prSet presAssocID="{61BB97BC-8B98-4BD8-83B3-370735C4CD7F}" presName="compNode" presStyleCnt="0"/>
      <dgm:spPr/>
    </dgm:pt>
    <dgm:pt modelId="{6818E250-ECD5-47F1-9B72-C5595B40B51D}" type="pres">
      <dgm:prSet presAssocID="{61BB97BC-8B98-4BD8-83B3-370735C4CD7F}" presName="bgRect" presStyleLbl="bgShp" presStyleIdx="1" presStyleCnt="3"/>
      <dgm:spPr/>
    </dgm:pt>
    <dgm:pt modelId="{D00B8C94-C624-459D-96A1-AF08C54094AA}" type="pres">
      <dgm:prSet presAssocID="{61BB97BC-8B98-4BD8-83B3-370735C4CD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6EDDE6D7-9AE8-4CED-805C-72BF46934CFD}" type="pres">
      <dgm:prSet presAssocID="{61BB97BC-8B98-4BD8-83B3-370735C4CD7F}" presName="spaceRect" presStyleCnt="0"/>
      <dgm:spPr/>
    </dgm:pt>
    <dgm:pt modelId="{064DBD60-4108-4B89-A268-443715A13DA2}" type="pres">
      <dgm:prSet presAssocID="{61BB97BC-8B98-4BD8-83B3-370735C4CD7F}" presName="parTx" presStyleLbl="revTx" presStyleIdx="1" presStyleCnt="3">
        <dgm:presLayoutVars>
          <dgm:chMax val="0"/>
          <dgm:chPref val="0"/>
        </dgm:presLayoutVars>
      </dgm:prSet>
      <dgm:spPr/>
    </dgm:pt>
    <dgm:pt modelId="{388F8E1B-9393-4A7A-8AFD-09D7DA26147A}" type="pres">
      <dgm:prSet presAssocID="{E100CE95-1DAE-46BB-9E42-6CA435177B0E}" presName="sibTrans" presStyleCnt="0"/>
      <dgm:spPr/>
    </dgm:pt>
    <dgm:pt modelId="{257FED8F-8E4C-4768-A169-3AE2AF4E27CB}" type="pres">
      <dgm:prSet presAssocID="{71CD769D-09E3-4183-95A5-733C729305A5}" presName="compNode" presStyleCnt="0"/>
      <dgm:spPr/>
    </dgm:pt>
    <dgm:pt modelId="{B7F80AE1-ED31-4DAA-B69A-4DF06F6CCE78}" type="pres">
      <dgm:prSet presAssocID="{71CD769D-09E3-4183-95A5-733C729305A5}" presName="bgRect" presStyleLbl="bgShp" presStyleIdx="2" presStyleCnt="3"/>
      <dgm:spPr/>
    </dgm:pt>
    <dgm:pt modelId="{8F519F90-035A-4A1A-86AF-9632D4839FAF}" type="pres">
      <dgm:prSet presAssocID="{71CD769D-09E3-4183-95A5-733C729305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2BBF1968-A701-40A6-9EDB-F3C650A11EAE}" type="pres">
      <dgm:prSet presAssocID="{71CD769D-09E3-4183-95A5-733C729305A5}" presName="spaceRect" presStyleCnt="0"/>
      <dgm:spPr/>
    </dgm:pt>
    <dgm:pt modelId="{76758526-494A-4747-A8B3-D2C193C27C31}" type="pres">
      <dgm:prSet presAssocID="{71CD769D-09E3-4183-95A5-733C729305A5}" presName="parTx" presStyleLbl="revTx" presStyleIdx="2" presStyleCnt="3">
        <dgm:presLayoutVars>
          <dgm:chMax val="0"/>
          <dgm:chPref val="0"/>
        </dgm:presLayoutVars>
      </dgm:prSet>
      <dgm:spPr/>
    </dgm:pt>
  </dgm:ptLst>
  <dgm:cxnLst>
    <dgm:cxn modelId="{1D85950E-D42D-496F-8BA3-6FEEEBB19F5C}" type="presOf" srcId="{71CD769D-09E3-4183-95A5-733C729305A5}" destId="{76758526-494A-4747-A8B3-D2C193C27C31}" srcOrd="0" destOrd="0" presId="urn:microsoft.com/office/officeart/2018/2/layout/IconVerticalSolidList"/>
    <dgm:cxn modelId="{DD1CA03E-C957-4A3E-9F60-532E9E166C04}" srcId="{72C86A35-D7E7-48BB-8D31-20595FB649D7}" destId="{FC788C61-234B-4BD1-95EA-98C1B6487B3A}" srcOrd="0" destOrd="0" parTransId="{D18BA0DE-D4EC-4231-8D97-2E3B68E1310B}" sibTransId="{59D1DB7A-5433-4FB4-AE42-CEE11AD7824A}"/>
    <dgm:cxn modelId="{45F6B842-1F76-457B-B37F-AB40BAE1B9CB}" srcId="{72C86A35-D7E7-48BB-8D31-20595FB649D7}" destId="{71CD769D-09E3-4183-95A5-733C729305A5}" srcOrd="2" destOrd="0" parTransId="{BE442A04-4B6C-4545-98DA-40F7809E22D8}" sibTransId="{EA7C5159-26FF-4CD7-A794-11EE4D56EA94}"/>
    <dgm:cxn modelId="{766CA27E-80B7-4F95-BEF5-D6D61F12B510}" type="presOf" srcId="{61BB97BC-8B98-4BD8-83B3-370735C4CD7F}" destId="{064DBD60-4108-4B89-A268-443715A13DA2}" srcOrd="0" destOrd="0" presId="urn:microsoft.com/office/officeart/2018/2/layout/IconVerticalSolidList"/>
    <dgm:cxn modelId="{0FE396AB-B9A7-44E3-BC81-C97EDC32B05C}" type="presOf" srcId="{72C86A35-D7E7-48BB-8D31-20595FB649D7}" destId="{CCCCC9F9-0A5B-4024-9219-CB172FDC4E12}" srcOrd="0" destOrd="0" presId="urn:microsoft.com/office/officeart/2018/2/layout/IconVerticalSolidList"/>
    <dgm:cxn modelId="{C72B6AD1-3875-42CC-A34E-FDE581766EE6}" srcId="{72C86A35-D7E7-48BB-8D31-20595FB649D7}" destId="{61BB97BC-8B98-4BD8-83B3-370735C4CD7F}" srcOrd="1" destOrd="0" parTransId="{8FDD4122-D4B4-42AC-9720-93B6FB690655}" sibTransId="{E100CE95-1DAE-46BB-9E42-6CA435177B0E}"/>
    <dgm:cxn modelId="{DDD171DB-BBC5-4EBB-854C-2348625F4919}" type="presOf" srcId="{FC788C61-234B-4BD1-95EA-98C1B6487B3A}" destId="{3805FDC2-0063-4551-B764-E5B1A645546A}" srcOrd="0" destOrd="0" presId="urn:microsoft.com/office/officeart/2018/2/layout/IconVerticalSolidList"/>
    <dgm:cxn modelId="{6F7F43A8-1A13-42C3-9466-E232E2B6D234}" type="presParOf" srcId="{CCCCC9F9-0A5B-4024-9219-CB172FDC4E12}" destId="{3523491D-920E-4FF2-99A1-3CE12472BA2E}" srcOrd="0" destOrd="0" presId="urn:microsoft.com/office/officeart/2018/2/layout/IconVerticalSolidList"/>
    <dgm:cxn modelId="{ACAA9903-C4C4-4F8F-A065-A7A20C63C039}" type="presParOf" srcId="{3523491D-920E-4FF2-99A1-3CE12472BA2E}" destId="{E79B7DF6-B208-4088-BAC0-B98E6BD9BD5D}" srcOrd="0" destOrd="0" presId="urn:microsoft.com/office/officeart/2018/2/layout/IconVerticalSolidList"/>
    <dgm:cxn modelId="{98D808D5-89F0-439C-9A18-FB679DE6BD3F}" type="presParOf" srcId="{3523491D-920E-4FF2-99A1-3CE12472BA2E}" destId="{EFEBAB02-D80F-4BA2-8650-C070E03E1487}" srcOrd="1" destOrd="0" presId="urn:microsoft.com/office/officeart/2018/2/layout/IconVerticalSolidList"/>
    <dgm:cxn modelId="{2DA48C14-87C6-49B4-A10A-9D6B38DA8FB9}" type="presParOf" srcId="{3523491D-920E-4FF2-99A1-3CE12472BA2E}" destId="{00101CA2-012D-4C09-9B46-EA9C3448952C}" srcOrd="2" destOrd="0" presId="urn:microsoft.com/office/officeart/2018/2/layout/IconVerticalSolidList"/>
    <dgm:cxn modelId="{070D8983-A09A-4CFE-BA4B-56A086EB963D}" type="presParOf" srcId="{3523491D-920E-4FF2-99A1-3CE12472BA2E}" destId="{3805FDC2-0063-4551-B764-E5B1A645546A}" srcOrd="3" destOrd="0" presId="urn:microsoft.com/office/officeart/2018/2/layout/IconVerticalSolidList"/>
    <dgm:cxn modelId="{5E7FA9E3-496A-43E6-8D8E-3C93B397CC4B}" type="presParOf" srcId="{CCCCC9F9-0A5B-4024-9219-CB172FDC4E12}" destId="{F5571A91-CE59-4972-B25E-2BB57861F802}" srcOrd="1" destOrd="0" presId="urn:microsoft.com/office/officeart/2018/2/layout/IconVerticalSolidList"/>
    <dgm:cxn modelId="{B1995A97-0755-4E03-AE11-D5E453201C06}" type="presParOf" srcId="{CCCCC9F9-0A5B-4024-9219-CB172FDC4E12}" destId="{B796D1EB-A608-4505-BD6F-CE1B4B959441}" srcOrd="2" destOrd="0" presId="urn:microsoft.com/office/officeart/2018/2/layout/IconVerticalSolidList"/>
    <dgm:cxn modelId="{FC90C37E-7F48-40FE-9327-B4EAE03F86FF}" type="presParOf" srcId="{B796D1EB-A608-4505-BD6F-CE1B4B959441}" destId="{6818E250-ECD5-47F1-9B72-C5595B40B51D}" srcOrd="0" destOrd="0" presId="urn:microsoft.com/office/officeart/2018/2/layout/IconVerticalSolidList"/>
    <dgm:cxn modelId="{0A695600-8D42-4FCC-A5F5-BCA687792E0D}" type="presParOf" srcId="{B796D1EB-A608-4505-BD6F-CE1B4B959441}" destId="{D00B8C94-C624-459D-96A1-AF08C54094AA}" srcOrd="1" destOrd="0" presId="urn:microsoft.com/office/officeart/2018/2/layout/IconVerticalSolidList"/>
    <dgm:cxn modelId="{FDF25E9F-09CE-4A63-87EB-9F3062F72C6C}" type="presParOf" srcId="{B796D1EB-A608-4505-BD6F-CE1B4B959441}" destId="{6EDDE6D7-9AE8-4CED-805C-72BF46934CFD}" srcOrd="2" destOrd="0" presId="urn:microsoft.com/office/officeart/2018/2/layout/IconVerticalSolidList"/>
    <dgm:cxn modelId="{BD3D3515-A3F5-4370-A0CA-3E5A556FC3D3}" type="presParOf" srcId="{B796D1EB-A608-4505-BD6F-CE1B4B959441}" destId="{064DBD60-4108-4B89-A268-443715A13DA2}" srcOrd="3" destOrd="0" presId="urn:microsoft.com/office/officeart/2018/2/layout/IconVerticalSolidList"/>
    <dgm:cxn modelId="{27F7D69D-4967-416F-B641-4F7512CF6D9A}" type="presParOf" srcId="{CCCCC9F9-0A5B-4024-9219-CB172FDC4E12}" destId="{388F8E1B-9393-4A7A-8AFD-09D7DA26147A}" srcOrd="3" destOrd="0" presId="urn:microsoft.com/office/officeart/2018/2/layout/IconVerticalSolidList"/>
    <dgm:cxn modelId="{B1D5E926-CEDA-448A-88F4-448143FDD8B1}" type="presParOf" srcId="{CCCCC9F9-0A5B-4024-9219-CB172FDC4E12}" destId="{257FED8F-8E4C-4768-A169-3AE2AF4E27CB}" srcOrd="4" destOrd="0" presId="urn:microsoft.com/office/officeart/2018/2/layout/IconVerticalSolidList"/>
    <dgm:cxn modelId="{86CC5F44-5AB4-4B13-A403-22F4E5A78D3E}" type="presParOf" srcId="{257FED8F-8E4C-4768-A169-3AE2AF4E27CB}" destId="{B7F80AE1-ED31-4DAA-B69A-4DF06F6CCE78}" srcOrd="0" destOrd="0" presId="urn:microsoft.com/office/officeart/2018/2/layout/IconVerticalSolidList"/>
    <dgm:cxn modelId="{8078C266-C5A4-4FC1-8386-9345770150AA}" type="presParOf" srcId="{257FED8F-8E4C-4768-A169-3AE2AF4E27CB}" destId="{8F519F90-035A-4A1A-86AF-9632D4839FAF}" srcOrd="1" destOrd="0" presId="urn:microsoft.com/office/officeart/2018/2/layout/IconVerticalSolidList"/>
    <dgm:cxn modelId="{240138A7-ADBA-47FD-B05E-DBA6BB5299DE}" type="presParOf" srcId="{257FED8F-8E4C-4768-A169-3AE2AF4E27CB}" destId="{2BBF1968-A701-40A6-9EDB-F3C650A11EAE}" srcOrd="2" destOrd="0" presId="urn:microsoft.com/office/officeart/2018/2/layout/IconVerticalSolidList"/>
    <dgm:cxn modelId="{FD590B6B-5ED5-4977-B966-6E849526039F}" type="presParOf" srcId="{257FED8F-8E4C-4768-A169-3AE2AF4E27CB}" destId="{76758526-494A-4747-A8B3-D2C193C27C3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C86A35-D7E7-48BB-8D31-20595FB649D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788C61-234B-4BD1-95EA-98C1B6487B3A}">
      <dgm:prSet/>
      <dgm:spPr/>
      <dgm:t>
        <a:bodyPr/>
        <a:lstStyle/>
        <a:p>
          <a:pPr>
            <a:lnSpc>
              <a:spcPct val="100000"/>
            </a:lnSpc>
          </a:pPr>
          <a:r>
            <a:rPr lang="en-IE"/>
            <a:t>Students will receive an email from UL admissions with a </a:t>
          </a:r>
          <a:r>
            <a:rPr lang="en-IE" b="1"/>
            <a:t>link</a:t>
          </a:r>
          <a:r>
            <a:rPr lang="en-IE"/>
            <a:t> to a submission site the </a:t>
          </a:r>
          <a:r>
            <a:rPr lang="en-IE" b="1"/>
            <a:t>first time </a:t>
          </a:r>
          <a:r>
            <a:rPr lang="en-IE"/>
            <a:t>they select LM173 Immersive Software Engineering on the CAO – </a:t>
          </a:r>
          <a:r>
            <a:rPr lang="en-IE" i="1"/>
            <a:t>each applicant will only receive this link once</a:t>
          </a:r>
          <a:endParaRPr lang="en-US"/>
        </a:p>
      </dgm:t>
    </dgm:pt>
    <dgm:pt modelId="{D18BA0DE-D4EC-4231-8D97-2E3B68E1310B}" type="parTrans" cxnId="{DD1CA03E-C957-4A3E-9F60-532E9E166C04}">
      <dgm:prSet/>
      <dgm:spPr/>
      <dgm:t>
        <a:bodyPr/>
        <a:lstStyle/>
        <a:p>
          <a:endParaRPr lang="en-US"/>
        </a:p>
      </dgm:t>
    </dgm:pt>
    <dgm:pt modelId="{59D1DB7A-5433-4FB4-AE42-CEE11AD7824A}" type="sibTrans" cxnId="{DD1CA03E-C957-4A3E-9F60-532E9E166C04}">
      <dgm:prSet/>
      <dgm:spPr/>
      <dgm:t>
        <a:bodyPr/>
        <a:lstStyle/>
        <a:p>
          <a:endParaRPr lang="en-US"/>
        </a:p>
      </dgm:t>
    </dgm:pt>
    <dgm:pt modelId="{61BB97BC-8B98-4BD8-83B3-370735C4CD7F}">
      <dgm:prSet/>
      <dgm:spPr/>
      <dgm:t>
        <a:bodyPr/>
        <a:lstStyle/>
        <a:p>
          <a:pPr>
            <a:lnSpc>
              <a:spcPct val="100000"/>
            </a:lnSpc>
          </a:pPr>
          <a:r>
            <a:rPr lang="en-IE"/>
            <a:t>International students who apply directly to UL for the LM173 BSc will likewise receive an email with a link. </a:t>
          </a:r>
          <a:endParaRPr lang="en-US"/>
        </a:p>
      </dgm:t>
    </dgm:pt>
    <dgm:pt modelId="{8FDD4122-D4B4-42AC-9720-93B6FB690655}" type="parTrans" cxnId="{C72B6AD1-3875-42CC-A34E-FDE581766EE6}">
      <dgm:prSet/>
      <dgm:spPr/>
      <dgm:t>
        <a:bodyPr/>
        <a:lstStyle/>
        <a:p>
          <a:endParaRPr lang="en-US"/>
        </a:p>
      </dgm:t>
    </dgm:pt>
    <dgm:pt modelId="{E100CE95-1DAE-46BB-9E42-6CA435177B0E}" type="sibTrans" cxnId="{C72B6AD1-3875-42CC-A34E-FDE581766EE6}">
      <dgm:prSet/>
      <dgm:spPr/>
      <dgm:t>
        <a:bodyPr/>
        <a:lstStyle/>
        <a:p>
          <a:endParaRPr lang="en-US"/>
        </a:p>
      </dgm:t>
    </dgm:pt>
    <dgm:pt modelId="{71CD769D-09E3-4183-95A5-733C729305A5}">
      <dgm:prSet/>
      <dgm:spPr/>
      <dgm:t>
        <a:bodyPr/>
        <a:lstStyle/>
        <a:p>
          <a:pPr>
            <a:lnSpc>
              <a:spcPct val="100000"/>
            </a:lnSpc>
          </a:pPr>
          <a:r>
            <a:rPr lang="en-IE" i="1"/>
            <a:t>Ask students to please check spam filters etc. to make sure they do not miss this email; it will not be re-issued in later submission rounds</a:t>
          </a:r>
          <a:endParaRPr lang="en-US"/>
        </a:p>
      </dgm:t>
    </dgm:pt>
    <dgm:pt modelId="{BE442A04-4B6C-4545-98DA-40F7809E22D8}" type="parTrans" cxnId="{45F6B842-1F76-457B-B37F-AB40BAE1B9CB}">
      <dgm:prSet/>
      <dgm:spPr/>
      <dgm:t>
        <a:bodyPr/>
        <a:lstStyle/>
        <a:p>
          <a:endParaRPr lang="en-US"/>
        </a:p>
      </dgm:t>
    </dgm:pt>
    <dgm:pt modelId="{EA7C5159-26FF-4CD7-A794-11EE4D56EA94}" type="sibTrans" cxnId="{45F6B842-1F76-457B-B37F-AB40BAE1B9CB}">
      <dgm:prSet/>
      <dgm:spPr/>
      <dgm:t>
        <a:bodyPr/>
        <a:lstStyle/>
        <a:p>
          <a:endParaRPr lang="en-US"/>
        </a:p>
      </dgm:t>
    </dgm:pt>
    <dgm:pt modelId="{CCCCC9F9-0A5B-4024-9219-CB172FDC4E12}" type="pres">
      <dgm:prSet presAssocID="{72C86A35-D7E7-48BB-8D31-20595FB649D7}" presName="root" presStyleCnt="0">
        <dgm:presLayoutVars>
          <dgm:dir/>
          <dgm:resizeHandles val="exact"/>
        </dgm:presLayoutVars>
      </dgm:prSet>
      <dgm:spPr/>
    </dgm:pt>
    <dgm:pt modelId="{3523491D-920E-4FF2-99A1-3CE12472BA2E}" type="pres">
      <dgm:prSet presAssocID="{FC788C61-234B-4BD1-95EA-98C1B6487B3A}" presName="compNode" presStyleCnt="0"/>
      <dgm:spPr/>
    </dgm:pt>
    <dgm:pt modelId="{E79B7DF6-B208-4088-BAC0-B98E6BD9BD5D}" type="pres">
      <dgm:prSet presAssocID="{FC788C61-234B-4BD1-95EA-98C1B6487B3A}" presName="bgRect" presStyleLbl="bgShp" presStyleIdx="0" presStyleCnt="3"/>
      <dgm:spPr/>
    </dgm:pt>
    <dgm:pt modelId="{EFEBAB02-D80F-4BA2-8650-C070E03E1487}" type="pres">
      <dgm:prSet presAssocID="{FC788C61-234B-4BD1-95EA-98C1B6487B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00101CA2-012D-4C09-9B46-EA9C3448952C}" type="pres">
      <dgm:prSet presAssocID="{FC788C61-234B-4BD1-95EA-98C1B6487B3A}" presName="spaceRect" presStyleCnt="0"/>
      <dgm:spPr/>
    </dgm:pt>
    <dgm:pt modelId="{3805FDC2-0063-4551-B764-E5B1A645546A}" type="pres">
      <dgm:prSet presAssocID="{FC788C61-234B-4BD1-95EA-98C1B6487B3A}" presName="parTx" presStyleLbl="revTx" presStyleIdx="0" presStyleCnt="3">
        <dgm:presLayoutVars>
          <dgm:chMax val="0"/>
          <dgm:chPref val="0"/>
        </dgm:presLayoutVars>
      </dgm:prSet>
      <dgm:spPr/>
    </dgm:pt>
    <dgm:pt modelId="{F5571A91-CE59-4972-B25E-2BB57861F802}" type="pres">
      <dgm:prSet presAssocID="{59D1DB7A-5433-4FB4-AE42-CEE11AD7824A}" presName="sibTrans" presStyleCnt="0"/>
      <dgm:spPr/>
    </dgm:pt>
    <dgm:pt modelId="{B796D1EB-A608-4505-BD6F-CE1B4B959441}" type="pres">
      <dgm:prSet presAssocID="{61BB97BC-8B98-4BD8-83B3-370735C4CD7F}" presName="compNode" presStyleCnt="0"/>
      <dgm:spPr/>
    </dgm:pt>
    <dgm:pt modelId="{6818E250-ECD5-47F1-9B72-C5595B40B51D}" type="pres">
      <dgm:prSet presAssocID="{61BB97BC-8B98-4BD8-83B3-370735C4CD7F}" presName="bgRect" presStyleLbl="bgShp" presStyleIdx="1" presStyleCnt="3"/>
      <dgm:spPr/>
    </dgm:pt>
    <dgm:pt modelId="{D00B8C94-C624-459D-96A1-AF08C54094AA}" type="pres">
      <dgm:prSet presAssocID="{61BB97BC-8B98-4BD8-83B3-370735C4CD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6EDDE6D7-9AE8-4CED-805C-72BF46934CFD}" type="pres">
      <dgm:prSet presAssocID="{61BB97BC-8B98-4BD8-83B3-370735C4CD7F}" presName="spaceRect" presStyleCnt="0"/>
      <dgm:spPr/>
    </dgm:pt>
    <dgm:pt modelId="{064DBD60-4108-4B89-A268-443715A13DA2}" type="pres">
      <dgm:prSet presAssocID="{61BB97BC-8B98-4BD8-83B3-370735C4CD7F}" presName="parTx" presStyleLbl="revTx" presStyleIdx="1" presStyleCnt="3">
        <dgm:presLayoutVars>
          <dgm:chMax val="0"/>
          <dgm:chPref val="0"/>
        </dgm:presLayoutVars>
      </dgm:prSet>
      <dgm:spPr/>
    </dgm:pt>
    <dgm:pt modelId="{388F8E1B-9393-4A7A-8AFD-09D7DA26147A}" type="pres">
      <dgm:prSet presAssocID="{E100CE95-1DAE-46BB-9E42-6CA435177B0E}" presName="sibTrans" presStyleCnt="0"/>
      <dgm:spPr/>
    </dgm:pt>
    <dgm:pt modelId="{257FED8F-8E4C-4768-A169-3AE2AF4E27CB}" type="pres">
      <dgm:prSet presAssocID="{71CD769D-09E3-4183-95A5-733C729305A5}" presName="compNode" presStyleCnt="0"/>
      <dgm:spPr/>
    </dgm:pt>
    <dgm:pt modelId="{B7F80AE1-ED31-4DAA-B69A-4DF06F6CCE78}" type="pres">
      <dgm:prSet presAssocID="{71CD769D-09E3-4183-95A5-733C729305A5}" presName="bgRect" presStyleLbl="bgShp" presStyleIdx="2" presStyleCnt="3"/>
      <dgm:spPr/>
    </dgm:pt>
    <dgm:pt modelId="{8F519F90-035A-4A1A-86AF-9632D4839FAF}" type="pres">
      <dgm:prSet presAssocID="{71CD769D-09E3-4183-95A5-733C729305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2BBF1968-A701-40A6-9EDB-F3C650A11EAE}" type="pres">
      <dgm:prSet presAssocID="{71CD769D-09E3-4183-95A5-733C729305A5}" presName="spaceRect" presStyleCnt="0"/>
      <dgm:spPr/>
    </dgm:pt>
    <dgm:pt modelId="{76758526-494A-4747-A8B3-D2C193C27C31}" type="pres">
      <dgm:prSet presAssocID="{71CD769D-09E3-4183-95A5-733C729305A5}" presName="parTx" presStyleLbl="revTx" presStyleIdx="2" presStyleCnt="3">
        <dgm:presLayoutVars>
          <dgm:chMax val="0"/>
          <dgm:chPref val="0"/>
        </dgm:presLayoutVars>
      </dgm:prSet>
      <dgm:spPr/>
    </dgm:pt>
  </dgm:ptLst>
  <dgm:cxnLst>
    <dgm:cxn modelId="{1D85950E-D42D-496F-8BA3-6FEEEBB19F5C}" type="presOf" srcId="{71CD769D-09E3-4183-95A5-733C729305A5}" destId="{76758526-494A-4747-A8B3-D2C193C27C31}" srcOrd="0" destOrd="0" presId="urn:microsoft.com/office/officeart/2018/2/layout/IconVerticalSolidList"/>
    <dgm:cxn modelId="{DD1CA03E-C957-4A3E-9F60-532E9E166C04}" srcId="{72C86A35-D7E7-48BB-8D31-20595FB649D7}" destId="{FC788C61-234B-4BD1-95EA-98C1B6487B3A}" srcOrd="0" destOrd="0" parTransId="{D18BA0DE-D4EC-4231-8D97-2E3B68E1310B}" sibTransId="{59D1DB7A-5433-4FB4-AE42-CEE11AD7824A}"/>
    <dgm:cxn modelId="{45F6B842-1F76-457B-B37F-AB40BAE1B9CB}" srcId="{72C86A35-D7E7-48BB-8D31-20595FB649D7}" destId="{71CD769D-09E3-4183-95A5-733C729305A5}" srcOrd="2" destOrd="0" parTransId="{BE442A04-4B6C-4545-98DA-40F7809E22D8}" sibTransId="{EA7C5159-26FF-4CD7-A794-11EE4D56EA94}"/>
    <dgm:cxn modelId="{766CA27E-80B7-4F95-BEF5-D6D61F12B510}" type="presOf" srcId="{61BB97BC-8B98-4BD8-83B3-370735C4CD7F}" destId="{064DBD60-4108-4B89-A268-443715A13DA2}" srcOrd="0" destOrd="0" presId="urn:microsoft.com/office/officeart/2018/2/layout/IconVerticalSolidList"/>
    <dgm:cxn modelId="{0FE396AB-B9A7-44E3-BC81-C97EDC32B05C}" type="presOf" srcId="{72C86A35-D7E7-48BB-8D31-20595FB649D7}" destId="{CCCCC9F9-0A5B-4024-9219-CB172FDC4E12}" srcOrd="0" destOrd="0" presId="urn:microsoft.com/office/officeart/2018/2/layout/IconVerticalSolidList"/>
    <dgm:cxn modelId="{C72B6AD1-3875-42CC-A34E-FDE581766EE6}" srcId="{72C86A35-D7E7-48BB-8D31-20595FB649D7}" destId="{61BB97BC-8B98-4BD8-83B3-370735C4CD7F}" srcOrd="1" destOrd="0" parTransId="{8FDD4122-D4B4-42AC-9720-93B6FB690655}" sibTransId="{E100CE95-1DAE-46BB-9E42-6CA435177B0E}"/>
    <dgm:cxn modelId="{DDD171DB-BBC5-4EBB-854C-2348625F4919}" type="presOf" srcId="{FC788C61-234B-4BD1-95EA-98C1B6487B3A}" destId="{3805FDC2-0063-4551-B764-E5B1A645546A}" srcOrd="0" destOrd="0" presId="urn:microsoft.com/office/officeart/2018/2/layout/IconVerticalSolidList"/>
    <dgm:cxn modelId="{6F7F43A8-1A13-42C3-9466-E232E2B6D234}" type="presParOf" srcId="{CCCCC9F9-0A5B-4024-9219-CB172FDC4E12}" destId="{3523491D-920E-4FF2-99A1-3CE12472BA2E}" srcOrd="0" destOrd="0" presId="urn:microsoft.com/office/officeart/2018/2/layout/IconVerticalSolidList"/>
    <dgm:cxn modelId="{ACAA9903-C4C4-4F8F-A065-A7A20C63C039}" type="presParOf" srcId="{3523491D-920E-4FF2-99A1-3CE12472BA2E}" destId="{E79B7DF6-B208-4088-BAC0-B98E6BD9BD5D}" srcOrd="0" destOrd="0" presId="urn:microsoft.com/office/officeart/2018/2/layout/IconVerticalSolidList"/>
    <dgm:cxn modelId="{98D808D5-89F0-439C-9A18-FB679DE6BD3F}" type="presParOf" srcId="{3523491D-920E-4FF2-99A1-3CE12472BA2E}" destId="{EFEBAB02-D80F-4BA2-8650-C070E03E1487}" srcOrd="1" destOrd="0" presId="urn:microsoft.com/office/officeart/2018/2/layout/IconVerticalSolidList"/>
    <dgm:cxn modelId="{2DA48C14-87C6-49B4-A10A-9D6B38DA8FB9}" type="presParOf" srcId="{3523491D-920E-4FF2-99A1-3CE12472BA2E}" destId="{00101CA2-012D-4C09-9B46-EA9C3448952C}" srcOrd="2" destOrd="0" presId="urn:microsoft.com/office/officeart/2018/2/layout/IconVerticalSolidList"/>
    <dgm:cxn modelId="{070D8983-A09A-4CFE-BA4B-56A086EB963D}" type="presParOf" srcId="{3523491D-920E-4FF2-99A1-3CE12472BA2E}" destId="{3805FDC2-0063-4551-B764-E5B1A645546A}" srcOrd="3" destOrd="0" presId="urn:microsoft.com/office/officeart/2018/2/layout/IconVerticalSolidList"/>
    <dgm:cxn modelId="{5E7FA9E3-496A-43E6-8D8E-3C93B397CC4B}" type="presParOf" srcId="{CCCCC9F9-0A5B-4024-9219-CB172FDC4E12}" destId="{F5571A91-CE59-4972-B25E-2BB57861F802}" srcOrd="1" destOrd="0" presId="urn:microsoft.com/office/officeart/2018/2/layout/IconVerticalSolidList"/>
    <dgm:cxn modelId="{B1995A97-0755-4E03-AE11-D5E453201C06}" type="presParOf" srcId="{CCCCC9F9-0A5B-4024-9219-CB172FDC4E12}" destId="{B796D1EB-A608-4505-BD6F-CE1B4B959441}" srcOrd="2" destOrd="0" presId="urn:microsoft.com/office/officeart/2018/2/layout/IconVerticalSolidList"/>
    <dgm:cxn modelId="{FC90C37E-7F48-40FE-9327-B4EAE03F86FF}" type="presParOf" srcId="{B796D1EB-A608-4505-BD6F-CE1B4B959441}" destId="{6818E250-ECD5-47F1-9B72-C5595B40B51D}" srcOrd="0" destOrd="0" presId="urn:microsoft.com/office/officeart/2018/2/layout/IconVerticalSolidList"/>
    <dgm:cxn modelId="{0A695600-8D42-4FCC-A5F5-BCA687792E0D}" type="presParOf" srcId="{B796D1EB-A608-4505-BD6F-CE1B4B959441}" destId="{D00B8C94-C624-459D-96A1-AF08C54094AA}" srcOrd="1" destOrd="0" presId="urn:microsoft.com/office/officeart/2018/2/layout/IconVerticalSolidList"/>
    <dgm:cxn modelId="{FDF25E9F-09CE-4A63-87EB-9F3062F72C6C}" type="presParOf" srcId="{B796D1EB-A608-4505-BD6F-CE1B4B959441}" destId="{6EDDE6D7-9AE8-4CED-805C-72BF46934CFD}" srcOrd="2" destOrd="0" presId="urn:microsoft.com/office/officeart/2018/2/layout/IconVerticalSolidList"/>
    <dgm:cxn modelId="{BD3D3515-A3F5-4370-A0CA-3E5A556FC3D3}" type="presParOf" srcId="{B796D1EB-A608-4505-BD6F-CE1B4B959441}" destId="{064DBD60-4108-4B89-A268-443715A13DA2}" srcOrd="3" destOrd="0" presId="urn:microsoft.com/office/officeart/2018/2/layout/IconVerticalSolidList"/>
    <dgm:cxn modelId="{27F7D69D-4967-416F-B641-4F7512CF6D9A}" type="presParOf" srcId="{CCCCC9F9-0A5B-4024-9219-CB172FDC4E12}" destId="{388F8E1B-9393-4A7A-8AFD-09D7DA26147A}" srcOrd="3" destOrd="0" presId="urn:microsoft.com/office/officeart/2018/2/layout/IconVerticalSolidList"/>
    <dgm:cxn modelId="{B1D5E926-CEDA-448A-88F4-448143FDD8B1}" type="presParOf" srcId="{CCCCC9F9-0A5B-4024-9219-CB172FDC4E12}" destId="{257FED8F-8E4C-4768-A169-3AE2AF4E27CB}" srcOrd="4" destOrd="0" presId="urn:microsoft.com/office/officeart/2018/2/layout/IconVerticalSolidList"/>
    <dgm:cxn modelId="{86CC5F44-5AB4-4B13-A403-22F4E5A78D3E}" type="presParOf" srcId="{257FED8F-8E4C-4768-A169-3AE2AF4E27CB}" destId="{B7F80AE1-ED31-4DAA-B69A-4DF06F6CCE78}" srcOrd="0" destOrd="0" presId="urn:microsoft.com/office/officeart/2018/2/layout/IconVerticalSolidList"/>
    <dgm:cxn modelId="{8078C266-C5A4-4FC1-8386-9345770150AA}" type="presParOf" srcId="{257FED8F-8E4C-4768-A169-3AE2AF4E27CB}" destId="{8F519F90-035A-4A1A-86AF-9632D4839FAF}" srcOrd="1" destOrd="0" presId="urn:microsoft.com/office/officeart/2018/2/layout/IconVerticalSolidList"/>
    <dgm:cxn modelId="{240138A7-ADBA-47FD-B05E-DBA6BB5299DE}" type="presParOf" srcId="{257FED8F-8E4C-4768-A169-3AE2AF4E27CB}" destId="{2BBF1968-A701-40A6-9EDB-F3C650A11EAE}" srcOrd="2" destOrd="0" presId="urn:microsoft.com/office/officeart/2018/2/layout/IconVerticalSolidList"/>
    <dgm:cxn modelId="{FD590B6B-5ED5-4977-B966-6E849526039F}" type="presParOf" srcId="{257FED8F-8E4C-4768-A169-3AE2AF4E27CB}" destId="{76758526-494A-4747-A8B3-D2C193C27C3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C86A35-D7E7-48BB-8D31-20595FB649D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788C61-234B-4BD1-95EA-98C1B6487B3A}">
      <dgm:prSet/>
      <dgm:spPr/>
      <dgm:t>
        <a:bodyPr/>
        <a:lstStyle/>
        <a:p>
          <a:pPr>
            <a:lnSpc>
              <a:spcPct val="100000"/>
            </a:lnSpc>
          </a:pPr>
          <a:r>
            <a:rPr lang="en-IE"/>
            <a:t>Students will receive an email from UL admissions with a </a:t>
          </a:r>
          <a:r>
            <a:rPr lang="en-IE" b="1"/>
            <a:t>link</a:t>
          </a:r>
          <a:r>
            <a:rPr lang="en-IE"/>
            <a:t> to a submission site the </a:t>
          </a:r>
          <a:r>
            <a:rPr lang="en-IE" b="1"/>
            <a:t>first time </a:t>
          </a:r>
          <a:r>
            <a:rPr lang="en-IE"/>
            <a:t>they select LM173 Immersive Software Engineering on the CAO – </a:t>
          </a:r>
          <a:r>
            <a:rPr lang="en-IE" i="1"/>
            <a:t>each applicant will only receive this link once</a:t>
          </a:r>
          <a:endParaRPr lang="en-US"/>
        </a:p>
      </dgm:t>
    </dgm:pt>
    <dgm:pt modelId="{D18BA0DE-D4EC-4231-8D97-2E3B68E1310B}" type="parTrans" cxnId="{DD1CA03E-C957-4A3E-9F60-532E9E166C04}">
      <dgm:prSet/>
      <dgm:spPr/>
      <dgm:t>
        <a:bodyPr/>
        <a:lstStyle/>
        <a:p>
          <a:endParaRPr lang="en-US"/>
        </a:p>
      </dgm:t>
    </dgm:pt>
    <dgm:pt modelId="{59D1DB7A-5433-4FB4-AE42-CEE11AD7824A}" type="sibTrans" cxnId="{DD1CA03E-C957-4A3E-9F60-532E9E166C04}">
      <dgm:prSet/>
      <dgm:spPr/>
      <dgm:t>
        <a:bodyPr/>
        <a:lstStyle/>
        <a:p>
          <a:endParaRPr lang="en-US"/>
        </a:p>
      </dgm:t>
    </dgm:pt>
    <dgm:pt modelId="{61BB97BC-8B98-4BD8-83B3-370735C4CD7F}">
      <dgm:prSet/>
      <dgm:spPr/>
      <dgm:t>
        <a:bodyPr/>
        <a:lstStyle/>
        <a:p>
          <a:pPr>
            <a:lnSpc>
              <a:spcPct val="100000"/>
            </a:lnSpc>
          </a:pPr>
          <a:r>
            <a:rPr lang="en-IE"/>
            <a:t>International students who apply directly to UL for the LM173 BSc will likewise receive an email with a link. </a:t>
          </a:r>
          <a:endParaRPr lang="en-US"/>
        </a:p>
      </dgm:t>
    </dgm:pt>
    <dgm:pt modelId="{8FDD4122-D4B4-42AC-9720-93B6FB690655}" type="parTrans" cxnId="{C72B6AD1-3875-42CC-A34E-FDE581766EE6}">
      <dgm:prSet/>
      <dgm:spPr/>
      <dgm:t>
        <a:bodyPr/>
        <a:lstStyle/>
        <a:p>
          <a:endParaRPr lang="en-US"/>
        </a:p>
      </dgm:t>
    </dgm:pt>
    <dgm:pt modelId="{E100CE95-1DAE-46BB-9E42-6CA435177B0E}" type="sibTrans" cxnId="{C72B6AD1-3875-42CC-A34E-FDE581766EE6}">
      <dgm:prSet/>
      <dgm:spPr/>
      <dgm:t>
        <a:bodyPr/>
        <a:lstStyle/>
        <a:p>
          <a:endParaRPr lang="en-US"/>
        </a:p>
      </dgm:t>
    </dgm:pt>
    <dgm:pt modelId="{71CD769D-09E3-4183-95A5-733C729305A5}">
      <dgm:prSet/>
      <dgm:spPr/>
      <dgm:t>
        <a:bodyPr/>
        <a:lstStyle/>
        <a:p>
          <a:pPr>
            <a:lnSpc>
              <a:spcPct val="100000"/>
            </a:lnSpc>
          </a:pPr>
          <a:r>
            <a:rPr lang="en-IE" i="1"/>
            <a:t>Ask students to please check spam filters etc. to make sure they do not miss this email; it will not be re-issued in later submission rounds</a:t>
          </a:r>
          <a:endParaRPr lang="en-US"/>
        </a:p>
      </dgm:t>
    </dgm:pt>
    <dgm:pt modelId="{BE442A04-4B6C-4545-98DA-40F7809E22D8}" type="parTrans" cxnId="{45F6B842-1F76-457B-B37F-AB40BAE1B9CB}">
      <dgm:prSet/>
      <dgm:spPr/>
      <dgm:t>
        <a:bodyPr/>
        <a:lstStyle/>
        <a:p>
          <a:endParaRPr lang="en-US"/>
        </a:p>
      </dgm:t>
    </dgm:pt>
    <dgm:pt modelId="{EA7C5159-26FF-4CD7-A794-11EE4D56EA94}" type="sibTrans" cxnId="{45F6B842-1F76-457B-B37F-AB40BAE1B9CB}">
      <dgm:prSet/>
      <dgm:spPr/>
      <dgm:t>
        <a:bodyPr/>
        <a:lstStyle/>
        <a:p>
          <a:endParaRPr lang="en-US"/>
        </a:p>
      </dgm:t>
    </dgm:pt>
    <dgm:pt modelId="{CCCCC9F9-0A5B-4024-9219-CB172FDC4E12}" type="pres">
      <dgm:prSet presAssocID="{72C86A35-D7E7-48BB-8D31-20595FB649D7}" presName="root" presStyleCnt="0">
        <dgm:presLayoutVars>
          <dgm:dir/>
          <dgm:resizeHandles val="exact"/>
        </dgm:presLayoutVars>
      </dgm:prSet>
      <dgm:spPr/>
    </dgm:pt>
    <dgm:pt modelId="{3523491D-920E-4FF2-99A1-3CE12472BA2E}" type="pres">
      <dgm:prSet presAssocID="{FC788C61-234B-4BD1-95EA-98C1B6487B3A}" presName="compNode" presStyleCnt="0"/>
      <dgm:spPr/>
    </dgm:pt>
    <dgm:pt modelId="{E79B7DF6-B208-4088-BAC0-B98E6BD9BD5D}" type="pres">
      <dgm:prSet presAssocID="{FC788C61-234B-4BD1-95EA-98C1B6487B3A}" presName="bgRect" presStyleLbl="bgShp" presStyleIdx="0" presStyleCnt="3"/>
      <dgm:spPr/>
    </dgm:pt>
    <dgm:pt modelId="{EFEBAB02-D80F-4BA2-8650-C070E03E1487}" type="pres">
      <dgm:prSet presAssocID="{FC788C61-234B-4BD1-95EA-98C1B6487B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00101CA2-012D-4C09-9B46-EA9C3448952C}" type="pres">
      <dgm:prSet presAssocID="{FC788C61-234B-4BD1-95EA-98C1B6487B3A}" presName="spaceRect" presStyleCnt="0"/>
      <dgm:spPr/>
    </dgm:pt>
    <dgm:pt modelId="{3805FDC2-0063-4551-B764-E5B1A645546A}" type="pres">
      <dgm:prSet presAssocID="{FC788C61-234B-4BD1-95EA-98C1B6487B3A}" presName="parTx" presStyleLbl="revTx" presStyleIdx="0" presStyleCnt="3">
        <dgm:presLayoutVars>
          <dgm:chMax val="0"/>
          <dgm:chPref val="0"/>
        </dgm:presLayoutVars>
      </dgm:prSet>
      <dgm:spPr/>
    </dgm:pt>
    <dgm:pt modelId="{F5571A91-CE59-4972-B25E-2BB57861F802}" type="pres">
      <dgm:prSet presAssocID="{59D1DB7A-5433-4FB4-AE42-CEE11AD7824A}" presName="sibTrans" presStyleCnt="0"/>
      <dgm:spPr/>
    </dgm:pt>
    <dgm:pt modelId="{B796D1EB-A608-4505-BD6F-CE1B4B959441}" type="pres">
      <dgm:prSet presAssocID="{61BB97BC-8B98-4BD8-83B3-370735C4CD7F}" presName="compNode" presStyleCnt="0"/>
      <dgm:spPr/>
    </dgm:pt>
    <dgm:pt modelId="{6818E250-ECD5-47F1-9B72-C5595B40B51D}" type="pres">
      <dgm:prSet presAssocID="{61BB97BC-8B98-4BD8-83B3-370735C4CD7F}" presName="bgRect" presStyleLbl="bgShp" presStyleIdx="1" presStyleCnt="3"/>
      <dgm:spPr/>
    </dgm:pt>
    <dgm:pt modelId="{D00B8C94-C624-459D-96A1-AF08C54094AA}" type="pres">
      <dgm:prSet presAssocID="{61BB97BC-8B98-4BD8-83B3-370735C4CD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6EDDE6D7-9AE8-4CED-805C-72BF46934CFD}" type="pres">
      <dgm:prSet presAssocID="{61BB97BC-8B98-4BD8-83B3-370735C4CD7F}" presName="spaceRect" presStyleCnt="0"/>
      <dgm:spPr/>
    </dgm:pt>
    <dgm:pt modelId="{064DBD60-4108-4B89-A268-443715A13DA2}" type="pres">
      <dgm:prSet presAssocID="{61BB97BC-8B98-4BD8-83B3-370735C4CD7F}" presName="parTx" presStyleLbl="revTx" presStyleIdx="1" presStyleCnt="3">
        <dgm:presLayoutVars>
          <dgm:chMax val="0"/>
          <dgm:chPref val="0"/>
        </dgm:presLayoutVars>
      </dgm:prSet>
      <dgm:spPr/>
    </dgm:pt>
    <dgm:pt modelId="{388F8E1B-9393-4A7A-8AFD-09D7DA26147A}" type="pres">
      <dgm:prSet presAssocID="{E100CE95-1DAE-46BB-9E42-6CA435177B0E}" presName="sibTrans" presStyleCnt="0"/>
      <dgm:spPr/>
    </dgm:pt>
    <dgm:pt modelId="{257FED8F-8E4C-4768-A169-3AE2AF4E27CB}" type="pres">
      <dgm:prSet presAssocID="{71CD769D-09E3-4183-95A5-733C729305A5}" presName="compNode" presStyleCnt="0"/>
      <dgm:spPr/>
    </dgm:pt>
    <dgm:pt modelId="{B7F80AE1-ED31-4DAA-B69A-4DF06F6CCE78}" type="pres">
      <dgm:prSet presAssocID="{71CD769D-09E3-4183-95A5-733C729305A5}" presName="bgRect" presStyleLbl="bgShp" presStyleIdx="2" presStyleCnt="3"/>
      <dgm:spPr/>
    </dgm:pt>
    <dgm:pt modelId="{8F519F90-035A-4A1A-86AF-9632D4839FAF}" type="pres">
      <dgm:prSet presAssocID="{71CD769D-09E3-4183-95A5-733C729305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2BBF1968-A701-40A6-9EDB-F3C650A11EAE}" type="pres">
      <dgm:prSet presAssocID="{71CD769D-09E3-4183-95A5-733C729305A5}" presName="spaceRect" presStyleCnt="0"/>
      <dgm:spPr/>
    </dgm:pt>
    <dgm:pt modelId="{76758526-494A-4747-A8B3-D2C193C27C31}" type="pres">
      <dgm:prSet presAssocID="{71CD769D-09E3-4183-95A5-733C729305A5}" presName="parTx" presStyleLbl="revTx" presStyleIdx="2" presStyleCnt="3">
        <dgm:presLayoutVars>
          <dgm:chMax val="0"/>
          <dgm:chPref val="0"/>
        </dgm:presLayoutVars>
      </dgm:prSet>
      <dgm:spPr/>
    </dgm:pt>
  </dgm:ptLst>
  <dgm:cxnLst>
    <dgm:cxn modelId="{1D85950E-D42D-496F-8BA3-6FEEEBB19F5C}" type="presOf" srcId="{71CD769D-09E3-4183-95A5-733C729305A5}" destId="{76758526-494A-4747-A8B3-D2C193C27C31}" srcOrd="0" destOrd="0" presId="urn:microsoft.com/office/officeart/2018/2/layout/IconVerticalSolidList"/>
    <dgm:cxn modelId="{DD1CA03E-C957-4A3E-9F60-532E9E166C04}" srcId="{72C86A35-D7E7-48BB-8D31-20595FB649D7}" destId="{FC788C61-234B-4BD1-95EA-98C1B6487B3A}" srcOrd="0" destOrd="0" parTransId="{D18BA0DE-D4EC-4231-8D97-2E3B68E1310B}" sibTransId="{59D1DB7A-5433-4FB4-AE42-CEE11AD7824A}"/>
    <dgm:cxn modelId="{45F6B842-1F76-457B-B37F-AB40BAE1B9CB}" srcId="{72C86A35-D7E7-48BB-8D31-20595FB649D7}" destId="{71CD769D-09E3-4183-95A5-733C729305A5}" srcOrd="2" destOrd="0" parTransId="{BE442A04-4B6C-4545-98DA-40F7809E22D8}" sibTransId="{EA7C5159-26FF-4CD7-A794-11EE4D56EA94}"/>
    <dgm:cxn modelId="{766CA27E-80B7-4F95-BEF5-D6D61F12B510}" type="presOf" srcId="{61BB97BC-8B98-4BD8-83B3-370735C4CD7F}" destId="{064DBD60-4108-4B89-A268-443715A13DA2}" srcOrd="0" destOrd="0" presId="urn:microsoft.com/office/officeart/2018/2/layout/IconVerticalSolidList"/>
    <dgm:cxn modelId="{0FE396AB-B9A7-44E3-BC81-C97EDC32B05C}" type="presOf" srcId="{72C86A35-D7E7-48BB-8D31-20595FB649D7}" destId="{CCCCC9F9-0A5B-4024-9219-CB172FDC4E12}" srcOrd="0" destOrd="0" presId="urn:microsoft.com/office/officeart/2018/2/layout/IconVerticalSolidList"/>
    <dgm:cxn modelId="{C72B6AD1-3875-42CC-A34E-FDE581766EE6}" srcId="{72C86A35-D7E7-48BB-8D31-20595FB649D7}" destId="{61BB97BC-8B98-4BD8-83B3-370735C4CD7F}" srcOrd="1" destOrd="0" parTransId="{8FDD4122-D4B4-42AC-9720-93B6FB690655}" sibTransId="{E100CE95-1DAE-46BB-9E42-6CA435177B0E}"/>
    <dgm:cxn modelId="{DDD171DB-BBC5-4EBB-854C-2348625F4919}" type="presOf" srcId="{FC788C61-234B-4BD1-95EA-98C1B6487B3A}" destId="{3805FDC2-0063-4551-B764-E5B1A645546A}" srcOrd="0" destOrd="0" presId="urn:microsoft.com/office/officeart/2018/2/layout/IconVerticalSolidList"/>
    <dgm:cxn modelId="{6F7F43A8-1A13-42C3-9466-E232E2B6D234}" type="presParOf" srcId="{CCCCC9F9-0A5B-4024-9219-CB172FDC4E12}" destId="{3523491D-920E-4FF2-99A1-3CE12472BA2E}" srcOrd="0" destOrd="0" presId="urn:microsoft.com/office/officeart/2018/2/layout/IconVerticalSolidList"/>
    <dgm:cxn modelId="{ACAA9903-C4C4-4F8F-A065-A7A20C63C039}" type="presParOf" srcId="{3523491D-920E-4FF2-99A1-3CE12472BA2E}" destId="{E79B7DF6-B208-4088-BAC0-B98E6BD9BD5D}" srcOrd="0" destOrd="0" presId="urn:microsoft.com/office/officeart/2018/2/layout/IconVerticalSolidList"/>
    <dgm:cxn modelId="{98D808D5-89F0-439C-9A18-FB679DE6BD3F}" type="presParOf" srcId="{3523491D-920E-4FF2-99A1-3CE12472BA2E}" destId="{EFEBAB02-D80F-4BA2-8650-C070E03E1487}" srcOrd="1" destOrd="0" presId="urn:microsoft.com/office/officeart/2018/2/layout/IconVerticalSolidList"/>
    <dgm:cxn modelId="{2DA48C14-87C6-49B4-A10A-9D6B38DA8FB9}" type="presParOf" srcId="{3523491D-920E-4FF2-99A1-3CE12472BA2E}" destId="{00101CA2-012D-4C09-9B46-EA9C3448952C}" srcOrd="2" destOrd="0" presId="urn:microsoft.com/office/officeart/2018/2/layout/IconVerticalSolidList"/>
    <dgm:cxn modelId="{070D8983-A09A-4CFE-BA4B-56A086EB963D}" type="presParOf" srcId="{3523491D-920E-4FF2-99A1-3CE12472BA2E}" destId="{3805FDC2-0063-4551-B764-E5B1A645546A}" srcOrd="3" destOrd="0" presId="urn:microsoft.com/office/officeart/2018/2/layout/IconVerticalSolidList"/>
    <dgm:cxn modelId="{5E7FA9E3-496A-43E6-8D8E-3C93B397CC4B}" type="presParOf" srcId="{CCCCC9F9-0A5B-4024-9219-CB172FDC4E12}" destId="{F5571A91-CE59-4972-B25E-2BB57861F802}" srcOrd="1" destOrd="0" presId="urn:microsoft.com/office/officeart/2018/2/layout/IconVerticalSolidList"/>
    <dgm:cxn modelId="{B1995A97-0755-4E03-AE11-D5E453201C06}" type="presParOf" srcId="{CCCCC9F9-0A5B-4024-9219-CB172FDC4E12}" destId="{B796D1EB-A608-4505-BD6F-CE1B4B959441}" srcOrd="2" destOrd="0" presId="urn:microsoft.com/office/officeart/2018/2/layout/IconVerticalSolidList"/>
    <dgm:cxn modelId="{FC90C37E-7F48-40FE-9327-B4EAE03F86FF}" type="presParOf" srcId="{B796D1EB-A608-4505-BD6F-CE1B4B959441}" destId="{6818E250-ECD5-47F1-9B72-C5595B40B51D}" srcOrd="0" destOrd="0" presId="urn:microsoft.com/office/officeart/2018/2/layout/IconVerticalSolidList"/>
    <dgm:cxn modelId="{0A695600-8D42-4FCC-A5F5-BCA687792E0D}" type="presParOf" srcId="{B796D1EB-A608-4505-BD6F-CE1B4B959441}" destId="{D00B8C94-C624-459D-96A1-AF08C54094AA}" srcOrd="1" destOrd="0" presId="urn:microsoft.com/office/officeart/2018/2/layout/IconVerticalSolidList"/>
    <dgm:cxn modelId="{FDF25E9F-09CE-4A63-87EB-9F3062F72C6C}" type="presParOf" srcId="{B796D1EB-A608-4505-BD6F-CE1B4B959441}" destId="{6EDDE6D7-9AE8-4CED-805C-72BF46934CFD}" srcOrd="2" destOrd="0" presId="urn:microsoft.com/office/officeart/2018/2/layout/IconVerticalSolidList"/>
    <dgm:cxn modelId="{BD3D3515-A3F5-4370-A0CA-3E5A556FC3D3}" type="presParOf" srcId="{B796D1EB-A608-4505-BD6F-CE1B4B959441}" destId="{064DBD60-4108-4B89-A268-443715A13DA2}" srcOrd="3" destOrd="0" presId="urn:microsoft.com/office/officeart/2018/2/layout/IconVerticalSolidList"/>
    <dgm:cxn modelId="{27F7D69D-4967-416F-B641-4F7512CF6D9A}" type="presParOf" srcId="{CCCCC9F9-0A5B-4024-9219-CB172FDC4E12}" destId="{388F8E1B-9393-4A7A-8AFD-09D7DA26147A}" srcOrd="3" destOrd="0" presId="urn:microsoft.com/office/officeart/2018/2/layout/IconVerticalSolidList"/>
    <dgm:cxn modelId="{B1D5E926-CEDA-448A-88F4-448143FDD8B1}" type="presParOf" srcId="{CCCCC9F9-0A5B-4024-9219-CB172FDC4E12}" destId="{257FED8F-8E4C-4768-A169-3AE2AF4E27CB}" srcOrd="4" destOrd="0" presId="urn:microsoft.com/office/officeart/2018/2/layout/IconVerticalSolidList"/>
    <dgm:cxn modelId="{86CC5F44-5AB4-4B13-A403-22F4E5A78D3E}" type="presParOf" srcId="{257FED8F-8E4C-4768-A169-3AE2AF4E27CB}" destId="{B7F80AE1-ED31-4DAA-B69A-4DF06F6CCE78}" srcOrd="0" destOrd="0" presId="urn:microsoft.com/office/officeart/2018/2/layout/IconVerticalSolidList"/>
    <dgm:cxn modelId="{8078C266-C5A4-4FC1-8386-9345770150AA}" type="presParOf" srcId="{257FED8F-8E4C-4768-A169-3AE2AF4E27CB}" destId="{8F519F90-035A-4A1A-86AF-9632D4839FAF}" srcOrd="1" destOrd="0" presId="urn:microsoft.com/office/officeart/2018/2/layout/IconVerticalSolidList"/>
    <dgm:cxn modelId="{240138A7-ADBA-47FD-B05E-DBA6BB5299DE}" type="presParOf" srcId="{257FED8F-8E4C-4768-A169-3AE2AF4E27CB}" destId="{2BBF1968-A701-40A6-9EDB-F3C650A11EAE}" srcOrd="2" destOrd="0" presId="urn:microsoft.com/office/officeart/2018/2/layout/IconVerticalSolidList"/>
    <dgm:cxn modelId="{FD590B6B-5ED5-4977-B966-6E849526039F}" type="presParOf" srcId="{257FED8F-8E4C-4768-A169-3AE2AF4E27CB}" destId="{76758526-494A-4747-A8B3-D2C193C27C3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7DF6-B208-4088-BAC0-B98E6BD9BD5D}">
      <dsp:nvSpPr>
        <dsp:cNvPr id="0" name=""/>
        <dsp:cNvSpPr/>
      </dsp:nvSpPr>
      <dsp:spPr>
        <a:xfrm>
          <a:off x="0" y="782"/>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BAB02-D80F-4BA2-8650-C070E03E1487}">
      <dsp:nvSpPr>
        <dsp:cNvPr id="0" name=""/>
        <dsp:cNvSpPr/>
      </dsp:nvSpPr>
      <dsp:spPr>
        <a:xfrm>
          <a:off x="553967" y="412824"/>
          <a:ext cx="1007213" cy="1007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5FDC2-0063-4551-B764-E5B1A645546A}">
      <dsp:nvSpPr>
        <dsp:cNvPr id="0" name=""/>
        <dsp:cNvSpPr/>
      </dsp:nvSpPr>
      <dsp:spPr>
        <a:xfrm>
          <a:off x="2115148" y="782"/>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kern="1200"/>
            <a:t>Students will receive an email from UL admissions with a </a:t>
          </a:r>
          <a:r>
            <a:rPr lang="en-IE" sz="2500" b="1" kern="1200"/>
            <a:t>link</a:t>
          </a:r>
          <a:r>
            <a:rPr lang="en-IE" sz="2500" kern="1200"/>
            <a:t> to a submission site the </a:t>
          </a:r>
          <a:r>
            <a:rPr lang="en-IE" sz="2500" b="1" kern="1200"/>
            <a:t>first time </a:t>
          </a:r>
          <a:r>
            <a:rPr lang="en-IE" sz="2500" kern="1200"/>
            <a:t>they select LM173 Immersive Software Engineering on the CAO – </a:t>
          </a:r>
          <a:r>
            <a:rPr lang="en-IE" sz="2500" i="1" kern="1200"/>
            <a:t>each applicant will only receive this link once</a:t>
          </a:r>
          <a:endParaRPr lang="en-US" sz="2500" kern="1200"/>
        </a:p>
      </dsp:txBody>
      <dsp:txXfrm>
        <a:off x="2115148" y="782"/>
        <a:ext cx="12481925" cy="1831297"/>
      </dsp:txXfrm>
    </dsp:sp>
    <dsp:sp modelId="{6818E250-ECD5-47F1-9B72-C5595B40B51D}">
      <dsp:nvSpPr>
        <dsp:cNvPr id="0" name=""/>
        <dsp:cNvSpPr/>
      </dsp:nvSpPr>
      <dsp:spPr>
        <a:xfrm>
          <a:off x="0" y="2289903"/>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8C94-C624-459D-96A1-AF08C54094AA}">
      <dsp:nvSpPr>
        <dsp:cNvPr id="0" name=""/>
        <dsp:cNvSpPr/>
      </dsp:nvSpPr>
      <dsp:spPr>
        <a:xfrm>
          <a:off x="553967" y="2701945"/>
          <a:ext cx="1007213" cy="1007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4DBD60-4108-4B89-A268-443715A13DA2}">
      <dsp:nvSpPr>
        <dsp:cNvPr id="0" name=""/>
        <dsp:cNvSpPr/>
      </dsp:nvSpPr>
      <dsp:spPr>
        <a:xfrm>
          <a:off x="2115148" y="2289903"/>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kern="1200"/>
            <a:t>International students who apply directly to UL for the LM173 BSc will likewise receive an email with a link. </a:t>
          </a:r>
          <a:endParaRPr lang="en-US" sz="2500" kern="1200"/>
        </a:p>
      </dsp:txBody>
      <dsp:txXfrm>
        <a:off x="2115148" y="2289903"/>
        <a:ext cx="12481925" cy="1831297"/>
      </dsp:txXfrm>
    </dsp:sp>
    <dsp:sp modelId="{B7F80AE1-ED31-4DAA-B69A-4DF06F6CCE78}">
      <dsp:nvSpPr>
        <dsp:cNvPr id="0" name=""/>
        <dsp:cNvSpPr/>
      </dsp:nvSpPr>
      <dsp:spPr>
        <a:xfrm>
          <a:off x="0" y="4579025"/>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19F90-035A-4A1A-86AF-9632D4839FAF}">
      <dsp:nvSpPr>
        <dsp:cNvPr id="0" name=""/>
        <dsp:cNvSpPr/>
      </dsp:nvSpPr>
      <dsp:spPr>
        <a:xfrm>
          <a:off x="553967" y="4991067"/>
          <a:ext cx="1007213" cy="1007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58526-494A-4747-A8B3-D2C193C27C31}">
      <dsp:nvSpPr>
        <dsp:cNvPr id="0" name=""/>
        <dsp:cNvSpPr/>
      </dsp:nvSpPr>
      <dsp:spPr>
        <a:xfrm>
          <a:off x="2115148" y="4579025"/>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i="1" kern="1200"/>
            <a:t>Ask students to please check spam filters etc. to make sure they do not miss this email; it will not be re-issued in later submission rounds</a:t>
          </a:r>
          <a:endParaRPr lang="en-US" sz="2500" kern="1200"/>
        </a:p>
      </dsp:txBody>
      <dsp:txXfrm>
        <a:off x="2115148" y="4579025"/>
        <a:ext cx="12481925" cy="1831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7DF6-B208-4088-BAC0-B98E6BD9BD5D}">
      <dsp:nvSpPr>
        <dsp:cNvPr id="0" name=""/>
        <dsp:cNvSpPr/>
      </dsp:nvSpPr>
      <dsp:spPr>
        <a:xfrm>
          <a:off x="0" y="782"/>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BAB02-D80F-4BA2-8650-C070E03E1487}">
      <dsp:nvSpPr>
        <dsp:cNvPr id="0" name=""/>
        <dsp:cNvSpPr/>
      </dsp:nvSpPr>
      <dsp:spPr>
        <a:xfrm>
          <a:off x="553967" y="412824"/>
          <a:ext cx="1007213" cy="1007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5FDC2-0063-4551-B764-E5B1A645546A}">
      <dsp:nvSpPr>
        <dsp:cNvPr id="0" name=""/>
        <dsp:cNvSpPr/>
      </dsp:nvSpPr>
      <dsp:spPr>
        <a:xfrm>
          <a:off x="2115148" y="782"/>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kern="1200"/>
            <a:t>Students will receive an email from UL admissions with a </a:t>
          </a:r>
          <a:r>
            <a:rPr lang="en-IE" sz="2500" b="1" kern="1200"/>
            <a:t>link</a:t>
          </a:r>
          <a:r>
            <a:rPr lang="en-IE" sz="2500" kern="1200"/>
            <a:t> to a submission site the </a:t>
          </a:r>
          <a:r>
            <a:rPr lang="en-IE" sz="2500" b="1" kern="1200"/>
            <a:t>first time </a:t>
          </a:r>
          <a:r>
            <a:rPr lang="en-IE" sz="2500" kern="1200"/>
            <a:t>they select LM173 Immersive Software Engineering on the CAO – </a:t>
          </a:r>
          <a:r>
            <a:rPr lang="en-IE" sz="2500" i="1" kern="1200"/>
            <a:t>each applicant will only receive this link once</a:t>
          </a:r>
          <a:endParaRPr lang="en-US" sz="2500" kern="1200"/>
        </a:p>
      </dsp:txBody>
      <dsp:txXfrm>
        <a:off x="2115148" y="782"/>
        <a:ext cx="12481925" cy="1831297"/>
      </dsp:txXfrm>
    </dsp:sp>
    <dsp:sp modelId="{6818E250-ECD5-47F1-9B72-C5595B40B51D}">
      <dsp:nvSpPr>
        <dsp:cNvPr id="0" name=""/>
        <dsp:cNvSpPr/>
      </dsp:nvSpPr>
      <dsp:spPr>
        <a:xfrm>
          <a:off x="0" y="2289903"/>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8C94-C624-459D-96A1-AF08C54094AA}">
      <dsp:nvSpPr>
        <dsp:cNvPr id="0" name=""/>
        <dsp:cNvSpPr/>
      </dsp:nvSpPr>
      <dsp:spPr>
        <a:xfrm>
          <a:off x="553967" y="2701945"/>
          <a:ext cx="1007213" cy="1007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4DBD60-4108-4B89-A268-443715A13DA2}">
      <dsp:nvSpPr>
        <dsp:cNvPr id="0" name=""/>
        <dsp:cNvSpPr/>
      </dsp:nvSpPr>
      <dsp:spPr>
        <a:xfrm>
          <a:off x="2115148" y="2289903"/>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kern="1200"/>
            <a:t>International students who apply directly to UL for the LM173 BSc will likewise receive an email with a link. </a:t>
          </a:r>
          <a:endParaRPr lang="en-US" sz="2500" kern="1200"/>
        </a:p>
      </dsp:txBody>
      <dsp:txXfrm>
        <a:off x="2115148" y="2289903"/>
        <a:ext cx="12481925" cy="1831297"/>
      </dsp:txXfrm>
    </dsp:sp>
    <dsp:sp modelId="{B7F80AE1-ED31-4DAA-B69A-4DF06F6CCE78}">
      <dsp:nvSpPr>
        <dsp:cNvPr id="0" name=""/>
        <dsp:cNvSpPr/>
      </dsp:nvSpPr>
      <dsp:spPr>
        <a:xfrm>
          <a:off x="0" y="4579025"/>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19F90-035A-4A1A-86AF-9632D4839FAF}">
      <dsp:nvSpPr>
        <dsp:cNvPr id="0" name=""/>
        <dsp:cNvSpPr/>
      </dsp:nvSpPr>
      <dsp:spPr>
        <a:xfrm>
          <a:off x="553967" y="4991067"/>
          <a:ext cx="1007213" cy="1007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58526-494A-4747-A8B3-D2C193C27C31}">
      <dsp:nvSpPr>
        <dsp:cNvPr id="0" name=""/>
        <dsp:cNvSpPr/>
      </dsp:nvSpPr>
      <dsp:spPr>
        <a:xfrm>
          <a:off x="2115148" y="4579025"/>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i="1" kern="1200"/>
            <a:t>Ask students to please check spam filters etc. to make sure they do not miss this email; it will not be re-issued in later submission rounds</a:t>
          </a:r>
          <a:endParaRPr lang="en-US" sz="2500" kern="1200"/>
        </a:p>
      </dsp:txBody>
      <dsp:txXfrm>
        <a:off x="2115148" y="4579025"/>
        <a:ext cx="12481925" cy="1831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7DF6-B208-4088-BAC0-B98E6BD9BD5D}">
      <dsp:nvSpPr>
        <dsp:cNvPr id="0" name=""/>
        <dsp:cNvSpPr/>
      </dsp:nvSpPr>
      <dsp:spPr>
        <a:xfrm>
          <a:off x="0" y="782"/>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BAB02-D80F-4BA2-8650-C070E03E1487}">
      <dsp:nvSpPr>
        <dsp:cNvPr id="0" name=""/>
        <dsp:cNvSpPr/>
      </dsp:nvSpPr>
      <dsp:spPr>
        <a:xfrm>
          <a:off x="553967" y="412824"/>
          <a:ext cx="1007213" cy="1007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5FDC2-0063-4551-B764-E5B1A645546A}">
      <dsp:nvSpPr>
        <dsp:cNvPr id="0" name=""/>
        <dsp:cNvSpPr/>
      </dsp:nvSpPr>
      <dsp:spPr>
        <a:xfrm>
          <a:off x="2115148" y="782"/>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kern="1200"/>
            <a:t>Students will receive an email from UL admissions with a </a:t>
          </a:r>
          <a:r>
            <a:rPr lang="en-IE" sz="2500" b="1" kern="1200"/>
            <a:t>link</a:t>
          </a:r>
          <a:r>
            <a:rPr lang="en-IE" sz="2500" kern="1200"/>
            <a:t> to a submission site the </a:t>
          </a:r>
          <a:r>
            <a:rPr lang="en-IE" sz="2500" b="1" kern="1200"/>
            <a:t>first time </a:t>
          </a:r>
          <a:r>
            <a:rPr lang="en-IE" sz="2500" kern="1200"/>
            <a:t>they select LM173 Immersive Software Engineering on the CAO – </a:t>
          </a:r>
          <a:r>
            <a:rPr lang="en-IE" sz="2500" i="1" kern="1200"/>
            <a:t>each applicant will only receive this link once</a:t>
          </a:r>
          <a:endParaRPr lang="en-US" sz="2500" kern="1200"/>
        </a:p>
      </dsp:txBody>
      <dsp:txXfrm>
        <a:off x="2115148" y="782"/>
        <a:ext cx="12481925" cy="1831297"/>
      </dsp:txXfrm>
    </dsp:sp>
    <dsp:sp modelId="{6818E250-ECD5-47F1-9B72-C5595B40B51D}">
      <dsp:nvSpPr>
        <dsp:cNvPr id="0" name=""/>
        <dsp:cNvSpPr/>
      </dsp:nvSpPr>
      <dsp:spPr>
        <a:xfrm>
          <a:off x="0" y="2289903"/>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8C94-C624-459D-96A1-AF08C54094AA}">
      <dsp:nvSpPr>
        <dsp:cNvPr id="0" name=""/>
        <dsp:cNvSpPr/>
      </dsp:nvSpPr>
      <dsp:spPr>
        <a:xfrm>
          <a:off x="553967" y="2701945"/>
          <a:ext cx="1007213" cy="1007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4DBD60-4108-4B89-A268-443715A13DA2}">
      <dsp:nvSpPr>
        <dsp:cNvPr id="0" name=""/>
        <dsp:cNvSpPr/>
      </dsp:nvSpPr>
      <dsp:spPr>
        <a:xfrm>
          <a:off x="2115148" y="2289903"/>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kern="1200"/>
            <a:t>International students who apply directly to UL for the LM173 BSc will likewise receive an email with a link. </a:t>
          </a:r>
          <a:endParaRPr lang="en-US" sz="2500" kern="1200"/>
        </a:p>
      </dsp:txBody>
      <dsp:txXfrm>
        <a:off x="2115148" y="2289903"/>
        <a:ext cx="12481925" cy="1831297"/>
      </dsp:txXfrm>
    </dsp:sp>
    <dsp:sp modelId="{B7F80AE1-ED31-4DAA-B69A-4DF06F6CCE78}">
      <dsp:nvSpPr>
        <dsp:cNvPr id="0" name=""/>
        <dsp:cNvSpPr/>
      </dsp:nvSpPr>
      <dsp:spPr>
        <a:xfrm>
          <a:off x="0" y="4579025"/>
          <a:ext cx="14597074" cy="18312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19F90-035A-4A1A-86AF-9632D4839FAF}">
      <dsp:nvSpPr>
        <dsp:cNvPr id="0" name=""/>
        <dsp:cNvSpPr/>
      </dsp:nvSpPr>
      <dsp:spPr>
        <a:xfrm>
          <a:off x="553967" y="4991067"/>
          <a:ext cx="1007213" cy="1007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58526-494A-4747-A8B3-D2C193C27C31}">
      <dsp:nvSpPr>
        <dsp:cNvPr id="0" name=""/>
        <dsp:cNvSpPr/>
      </dsp:nvSpPr>
      <dsp:spPr>
        <a:xfrm>
          <a:off x="2115148" y="4579025"/>
          <a:ext cx="12481925" cy="1831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12" tIns="193812" rIns="193812" bIns="193812" numCol="1" spcCol="1270" anchor="ctr" anchorCtr="0">
          <a:noAutofit/>
        </a:bodyPr>
        <a:lstStyle/>
        <a:p>
          <a:pPr marL="0" lvl="0" indent="0" algn="l" defTabSz="1111250">
            <a:lnSpc>
              <a:spcPct val="100000"/>
            </a:lnSpc>
            <a:spcBef>
              <a:spcPct val="0"/>
            </a:spcBef>
            <a:spcAft>
              <a:spcPct val="35000"/>
            </a:spcAft>
            <a:buNone/>
          </a:pPr>
          <a:r>
            <a:rPr lang="en-IE" sz="2500" i="1" kern="1200"/>
            <a:t>Ask students to please check spam filters etc. to make sure they do not miss this email; it will not be re-issued in later submission rounds</a:t>
          </a:r>
          <a:endParaRPr lang="en-US" sz="2500" kern="1200"/>
        </a:p>
      </dsp:txBody>
      <dsp:txXfrm>
        <a:off x="2115148" y="4579025"/>
        <a:ext cx="12481925" cy="18312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11/22/24</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SK</a:t>
            </a:r>
          </a:p>
        </p:txBody>
      </p:sp>
      <p:sp>
        <p:nvSpPr>
          <p:cNvPr id="4" name="Slide Number Placeholder 3"/>
          <p:cNvSpPr>
            <a:spLocks noGrp="1"/>
          </p:cNvSpPr>
          <p:nvPr>
            <p:ph type="sldNum" sz="quarter" idx="5"/>
          </p:nvPr>
        </p:nvSpPr>
        <p:spPr/>
        <p:txBody>
          <a:bodyPr/>
          <a:lstStyle/>
          <a:p>
            <a:fld id="{538137FE-F796-2E41-88C3-6EBCF174D120}" type="slidenum">
              <a:rPr lang="en-US" smtClean="0"/>
              <a:t>2</a:t>
            </a:fld>
            <a:endParaRPr lang="en-US"/>
          </a:p>
        </p:txBody>
      </p:sp>
    </p:spTree>
    <p:extLst>
      <p:ext uri="{BB962C8B-B14F-4D97-AF65-F5344CB8AC3E}">
        <p14:creationId xmlns:p14="http://schemas.microsoft.com/office/powerpoint/2010/main" val="382859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a:solidFill>
                  <a:srgbClr val="000000"/>
                </a:solidFill>
                <a:effectLst/>
                <a:latin typeface="Times New Roman" panose="02020603050405020304" pitchFamily="18" charset="0"/>
              </a:rPr>
              <a:t>In February a group of first years students travelled to Trinity College Dublin for the Tangent Gen AI good innovation challenge. ISE won three of the prizes which included the overall winners. Winners were second year students Karl Gilmartin and Dara Newsome and there start up ‘Streetwise’ which is a mobile app the creates safety in our community!</a:t>
            </a:r>
          </a:p>
          <a:p>
            <a:pPr algn="l"/>
            <a:r>
              <a:rPr lang="en-IE" b="0" i="0">
                <a:solidFill>
                  <a:srgbClr val="000000"/>
                </a:solidFill>
                <a:effectLst/>
                <a:latin typeface="Times New Roman" panose="02020603050405020304" pitchFamily="18" charset="0"/>
              </a:rPr>
              <a:t>50% of the shortlisted winners of the Gen AI competition for good were ISE students!</a:t>
            </a:r>
          </a:p>
          <a:p>
            <a:pPr algn="l"/>
            <a:r>
              <a:rPr lang="en-IE" b="0" i="0">
                <a:solidFill>
                  <a:srgbClr val="000000"/>
                </a:solidFill>
                <a:effectLst/>
                <a:latin typeface="Times New Roman" panose="02020603050405020304" pitchFamily="18" charset="0"/>
              </a:rPr>
              <a:t>For the second year in a row, the University of Limerick Entrepreneur of the year was won by an ISE student. Justyna </a:t>
            </a:r>
            <a:r>
              <a:rPr lang="en-IE" b="0" i="0" err="1">
                <a:solidFill>
                  <a:srgbClr val="000000"/>
                </a:solidFill>
                <a:effectLst/>
                <a:latin typeface="Times New Roman" panose="02020603050405020304" pitchFamily="18" charset="0"/>
              </a:rPr>
              <a:t>Przyborska</a:t>
            </a:r>
            <a:r>
              <a:rPr lang="en-IE" b="0" i="0">
                <a:solidFill>
                  <a:srgbClr val="000000"/>
                </a:solidFill>
                <a:effectLst/>
                <a:latin typeface="Times New Roman" panose="02020603050405020304" pitchFamily="18" charset="0"/>
              </a:rPr>
              <a:t> (first year) won with her idea called ‘Little Footprints’.</a:t>
            </a:r>
          </a:p>
          <a:p>
            <a:pPr algn="l"/>
            <a:r>
              <a:rPr lang="en-IE" b="0" i="0">
                <a:solidFill>
                  <a:srgbClr val="000000"/>
                </a:solidFill>
                <a:effectLst/>
                <a:latin typeface="Times New Roman" panose="02020603050405020304" pitchFamily="18" charset="0"/>
              </a:rPr>
              <a:t>Congratulations to 2 ISE teams - 1. Brand Trace (Dominik Stephens 2nd </a:t>
            </a:r>
            <a:r>
              <a:rPr lang="en-IE" b="0" i="0" err="1">
                <a:solidFill>
                  <a:srgbClr val="000000"/>
                </a:solidFill>
                <a:effectLst/>
                <a:latin typeface="Times New Roman" panose="02020603050405020304" pitchFamily="18" charset="0"/>
              </a:rPr>
              <a:t>Yr</a:t>
            </a:r>
            <a:r>
              <a:rPr lang="en-IE" b="0" i="0">
                <a:solidFill>
                  <a:srgbClr val="000000"/>
                </a:solidFill>
                <a:effectLst/>
                <a:latin typeface="Times New Roman" panose="02020603050405020304" pitchFamily="18" charset="0"/>
              </a:rPr>
              <a:t> ISE) and 2. </a:t>
            </a:r>
            <a:r>
              <a:rPr lang="en-IE" b="0" i="0" err="1">
                <a:solidFill>
                  <a:srgbClr val="000000"/>
                </a:solidFill>
                <a:effectLst/>
                <a:latin typeface="Times New Roman" panose="02020603050405020304" pitchFamily="18" charset="0"/>
              </a:rPr>
              <a:t>Releaf</a:t>
            </a:r>
            <a:r>
              <a:rPr lang="en-IE" b="0" i="0">
                <a:solidFill>
                  <a:srgbClr val="000000"/>
                </a:solidFill>
                <a:effectLst/>
                <a:latin typeface="Times New Roman" panose="02020603050405020304" pitchFamily="18" charset="0"/>
              </a:rPr>
              <a:t> (Thomas Joyce and Dara </a:t>
            </a:r>
            <a:r>
              <a:rPr lang="en-IE" b="0" i="0" err="1">
                <a:solidFill>
                  <a:srgbClr val="000000"/>
                </a:solidFill>
                <a:effectLst/>
                <a:latin typeface="Times New Roman" panose="02020603050405020304" pitchFamily="18" charset="0"/>
              </a:rPr>
              <a:t>Heaphy</a:t>
            </a:r>
            <a:r>
              <a:rPr lang="en-IE" b="0" i="0">
                <a:solidFill>
                  <a:srgbClr val="000000"/>
                </a:solidFill>
                <a:effectLst/>
                <a:latin typeface="Times New Roman" panose="02020603050405020304" pitchFamily="18" charset="0"/>
              </a:rPr>
              <a:t> - 1st year ISE) who got through to the final of the national Social Innovation competition and to Thomas and Dara who won 1st place!! The competition was run by the Open Incubator and Roisin Lyons (UL). Judges were Joe Gorman (Dogpatch), Katie Mahon (Logitech) and Alan Costello (Resolve Ventures). The winning concepts is an open-source mapping tool to help report, log and forecast ash dieback in Irish woodlands. They won €1000!! This is their second competition win this semester, for two different start-ups.</a:t>
            </a:r>
          </a:p>
          <a:p>
            <a:pPr algn="l"/>
            <a:r>
              <a:rPr lang="en-IE" b="0" i="0">
                <a:solidFill>
                  <a:srgbClr val="000000"/>
                </a:solidFill>
                <a:effectLst/>
                <a:latin typeface="Times New Roman" panose="02020603050405020304" pitchFamily="18" charset="0"/>
              </a:rPr>
              <a:t>Three of our ISE Teams were winners of the Open Incubator Overall Challenge and will receive funding of between €250-2000 for their startup ideas - Eoghan Murphy (Y2), </a:t>
            </a:r>
            <a:r>
              <a:rPr lang="en-IE" b="0" i="0" err="1">
                <a:solidFill>
                  <a:srgbClr val="000000"/>
                </a:solidFill>
                <a:effectLst/>
                <a:latin typeface="Times New Roman" panose="02020603050405020304" pitchFamily="18" charset="0"/>
              </a:rPr>
              <a:t>Laochra</a:t>
            </a:r>
            <a:r>
              <a:rPr lang="en-IE" b="0" i="0">
                <a:solidFill>
                  <a:srgbClr val="000000"/>
                </a:solidFill>
                <a:effectLst/>
                <a:latin typeface="Times New Roman" panose="02020603050405020304" pitchFamily="18" charset="0"/>
              </a:rPr>
              <a:t> (Y1 - Dara &amp; Thomas), and a speaker award for Patrick Murphy (Y1).</a:t>
            </a:r>
          </a:p>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234038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118640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7E5AE-EC4D-06B4-F6EC-ABE0FB847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EF6E5-C26B-D2CC-7B79-14E1FA97B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7B029-471A-6018-03A9-8C37AF37E809}"/>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87CF4C6B-A425-F4EB-6AF8-226F03F7E081}"/>
              </a:ext>
            </a:extLst>
          </p:cNvPr>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400528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8DD51-9037-99F9-32BD-6472418A9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F42F5-685B-E462-8311-47C549BA5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0B94E-51F0-85F3-638F-3B60FB20D103}"/>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412B7E4B-7BB1-AADE-BDD7-D29B6AF861A5}"/>
              </a:ext>
            </a:extLst>
          </p:cNvPr>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133748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660"/>
              </a:spcBef>
            </a:pPr>
            <a:r>
              <a:rPr lang="en-IE" sz="1800" b="0" spc="5">
                <a:solidFill>
                  <a:srgbClr val="FFFFFF"/>
                </a:solidFill>
                <a:latin typeface="Helvetica"/>
                <a:cs typeface="Inter"/>
              </a:rPr>
              <a:t>TM Applications from mature students are welcome. Mature applicants must apply through the Central Applications Office (CAO) by 1 February 2023.</a:t>
            </a:r>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2405277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143000"/>
            <a:ext cx="49403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Timeline is on upcoming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1A98C-3AC1-4BDA-92C6-56EF6C575AE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81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143000"/>
            <a:ext cx="49403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Timeline is on upcoming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1A98C-3AC1-4BDA-92C6-56EF6C575AE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775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1143000"/>
            <a:ext cx="49403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Timeline is on upcoming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1A98C-3AC1-4BDA-92C6-56EF6C575AE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623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05325d2df1_0_76:notes"/>
          <p:cNvSpPr txBox="1">
            <a:spLocks noGrp="1"/>
          </p:cNvSpPr>
          <p:nvPr>
            <p:ph type="body" idx="1"/>
          </p:nvPr>
        </p:nvSpPr>
        <p:spPr>
          <a:xfrm>
            <a:off x="1069975" y="2946400"/>
            <a:ext cx="8553600" cy="240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https://www2.cao.ie/downloads/documents/2025/CAO_Important_Dates.pdf</a:t>
            </a:r>
          </a:p>
          <a:p>
            <a:pPr marL="0" lvl="0" indent="0" algn="l" rtl="0">
              <a:spcBef>
                <a:spcPts val="0"/>
              </a:spcBef>
              <a:spcAft>
                <a:spcPts val="0"/>
              </a:spcAft>
              <a:buNone/>
            </a:pPr>
            <a:r>
              <a:rPr lang="en-IE"/>
              <a:t>https://www.immersive-se.ie/about-the-ise-entrance-submission/</a:t>
            </a:r>
            <a:endParaRPr/>
          </a:p>
        </p:txBody>
      </p:sp>
      <p:sp>
        <p:nvSpPr>
          <p:cNvPr id="82" name="Google Shape;82;g105325d2df1_0_76:notes"/>
          <p:cNvSpPr>
            <a:spLocks noGrp="1" noRot="1" noChangeAspect="1"/>
          </p:cNvSpPr>
          <p:nvPr>
            <p:ph type="sldImg" idx="2"/>
          </p:nvPr>
        </p:nvSpPr>
        <p:spPr>
          <a:xfrm>
            <a:off x="3694113" y="765175"/>
            <a:ext cx="3305175" cy="20653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5157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TM</a:t>
            </a:r>
          </a:p>
        </p:txBody>
      </p:sp>
      <p:sp>
        <p:nvSpPr>
          <p:cNvPr id="4" name="Slide Number Placeholder 3"/>
          <p:cNvSpPr>
            <a:spLocks noGrp="1"/>
          </p:cNvSpPr>
          <p:nvPr>
            <p:ph type="sldNum" sz="quarter" idx="5"/>
          </p:nvPr>
        </p:nvSpPr>
        <p:spPr/>
        <p:txBody>
          <a:bodyPr/>
          <a:lstStyle/>
          <a:p>
            <a:fld id="{538137FE-F796-2E41-88C3-6EBCF174D120}" type="slidenum">
              <a:rPr lang="en-US" smtClean="0"/>
              <a:t>20</a:t>
            </a:fld>
            <a:endParaRPr lang="en-US"/>
          </a:p>
        </p:txBody>
      </p:sp>
    </p:spTree>
    <p:extLst>
      <p:ext uri="{BB962C8B-B14F-4D97-AF65-F5344CB8AC3E}">
        <p14:creationId xmlns:p14="http://schemas.microsoft.com/office/powerpoint/2010/main" val="338602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AE2C-AA77-3476-77C9-B0329822C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2435B-D8D8-9547-ECEF-0D65266A2D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E17AA-0FC7-6C6C-2344-6714C5325E48}"/>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AF5DB1A8-C308-4423-CD08-1FA7FAB1D831}"/>
              </a:ext>
            </a:extLst>
          </p:cNvPr>
          <p:cNvSpPr>
            <a:spLocks noGrp="1"/>
          </p:cNvSpPr>
          <p:nvPr>
            <p:ph type="sldNum" sz="quarter" idx="5"/>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2475124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4F75-3072-4500-68EF-D75CDC8FD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1B955-B861-9245-93F6-8B6E1E068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92251-610B-E303-558F-9CFC83C84A91}"/>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BC4A2468-F23A-9AC8-5CF0-9D583273D4FA}"/>
              </a:ext>
            </a:extLst>
          </p:cNvPr>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360389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TM</a:t>
            </a:r>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343589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TM</a:t>
            </a:r>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1082899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18EA7-48DF-1797-590C-4F24C4D6E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A9240-DDED-B865-5606-30DF2F5C2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F083C-00A1-D128-768D-2A5CFDFABD10}"/>
              </a:ext>
            </a:extLst>
          </p:cNvPr>
          <p:cNvSpPr>
            <a:spLocks noGrp="1"/>
          </p:cNvSpPr>
          <p:nvPr>
            <p:ph type="body" idx="1"/>
          </p:nvPr>
        </p:nvSpPr>
        <p:spPr/>
        <p:txBody>
          <a:bodyPr/>
          <a:lstStyle/>
          <a:p>
            <a:r>
              <a:rPr lang="en-IE" dirty="0"/>
              <a:t>TM</a:t>
            </a:r>
          </a:p>
        </p:txBody>
      </p:sp>
      <p:sp>
        <p:nvSpPr>
          <p:cNvPr id="4" name="Slide Number Placeholder 3">
            <a:extLst>
              <a:ext uri="{FF2B5EF4-FFF2-40B4-BE49-F238E27FC236}">
                <a16:creationId xmlns:a16="http://schemas.microsoft.com/office/drawing/2014/main" id="{9EF8ED8E-DE7C-9F48-C7FB-5EC309D9612A}"/>
              </a:ext>
            </a:extLst>
          </p:cNvPr>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195945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81F0-9E8F-3BE5-9193-AC377EF10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54E73-510F-4D3D-FA0E-48F544B9A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A67B5-2C15-1295-B1DE-243410C9D19C}"/>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06D9F37F-2B3D-3CBE-3DA4-C53384F1B8CB}"/>
              </a:ext>
            </a:extLst>
          </p:cNvPr>
          <p:cNvSpPr>
            <a:spLocks noGrp="1"/>
          </p:cNvSpPr>
          <p:nvPr>
            <p:ph type="sldNum" sz="quarter" idx="5"/>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77326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3A2D-03BC-9840-B5C4-A8B784768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F3063-C745-984E-6010-25B47832E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AFA7B-BBBF-423D-8A84-C8B610E9D895}"/>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DF1969F6-513D-9C20-0415-9DD30A3C195B}"/>
              </a:ext>
            </a:extLst>
          </p:cNvPr>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2811731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B370-4065-D7F2-AC2B-84839D88A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63510-2A46-AEF7-60A2-6CAE97412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9AA24-D6B6-6900-87CD-E9FBA53DC2F9}"/>
              </a:ext>
            </a:extLst>
          </p:cNvPr>
          <p:cNvSpPr>
            <a:spLocks noGrp="1"/>
          </p:cNvSpPr>
          <p:nvPr>
            <p:ph type="body" idx="1"/>
          </p:nvPr>
        </p:nvSpPr>
        <p:spPr/>
        <p:txBody>
          <a:bodyPr/>
          <a:lstStyle/>
          <a:p>
            <a:r>
              <a:rPr lang="en-IE"/>
              <a:t>TM</a:t>
            </a:r>
          </a:p>
        </p:txBody>
      </p:sp>
      <p:sp>
        <p:nvSpPr>
          <p:cNvPr id="4" name="Slide Number Placeholder 3">
            <a:extLst>
              <a:ext uri="{FF2B5EF4-FFF2-40B4-BE49-F238E27FC236}">
                <a16:creationId xmlns:a16="http://schemas.microsoft.com/office/drawing/2014/main" id="{49454501-D1F2-3362-C58C-B01989359217}"/>
              </a:ext>
            </a:extLst>
          </p:cNvPr>
          <p:cNvSpPr>
            <a:spLocks noGrp="1"/>
          </p:cNvSpPr>
          <p:nvPr>
            <p:ph type="sldNum" sz="quarter" idx="5"/>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416610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US"/>
              <a:t>Click to edit Master subtitle style</a:t>
            </a:r>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203210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p:cSld name="1_Title Only">
    <p:bg>
      <p:bgPr>
        <a:solidFill>
          <a:schemeClr val="lt1"/>
        </a:solidFill>
        <a:effectLst/>
      </p:bgPr>
    </p:bg>
    <p:spTree>
      <p:nvGrpSpPr>
        <p:cNvPr id="1" name="Shape 21"/>
        <p:cNvGrpSpPr/>
        <p:nvPr/>
      </p:nvGrpSpPr>
      <p:grpSpPr>
        <a:xfrm>
          <a:off x="0" y="0"/>
          <a:ext cx="0" cy="0"/>
          <a:chOff x="0" y="0"/>
          <a:chExt cx="0" cy="0"/>
        </a:xfrm>
      </p:grpSpPr>
      <p:sp>
        <p:nvSpPr>
          <p:cNvPr id="23" name="Google Shape;23;p3"/>
          <p:cNvSpPr txBox="1">
            <a:spLocks noGrp="1"/>
          </p:cNvSpPr>
          <p:nvPr>
            <p:ph type="title"/>
          </p:nvPr>
        </p:nvSpPr>
        <p:spPr>
          <a:xfrm>
            <a:off x="8902036" y="1037358"/>
            <a:ext cx="5725875" cy="29469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28" b="0" i="0">
                <a:solidFill>
                  <a:schemeClr val="lt1"/>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5527580" y="9447324"/>
            <a:ext cx="5202428" cy="246221"/>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dt" idx="10"/>
          </p:nvPr>
        </p:nvSpPr>
        <p:spPr>
          <a:xfrm>
            <a:off x="812880" y="9447324"/>
            <a:ext cx="3739245" cy="246221"/>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11705463" y="9447325"/>
            <a:ext cx="3739245" cy="246221"/>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IE" smtClean="0"/>
              <a:pPr/>
              <a:t>‹#›</a:t>
            </a:fld>
            <a:endParaRPr lang="en-IE" sz="2737">
              <a:latin typeface="Calibri"/>
              <a:ea typeface="Calibri"/>
              <a:cs typeface="Calibri"/>
              <a:sym typeface="Calibri"/>
            </a:endParaRPr>
          </a:p>
        </p:txBody>
      </p:sp>
    </p:spTree>
    <p:extLst>
      <p:ext uri="{BB962C8B-B14F-4D97-AF65-F5344CB8AC3E}">
        <p14:creationId xmlns:p14="http://schemas.microsoft.com/office/powerpoint/2010/main" val="2399128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28" b="0" i="0">
                <a:solidFill>
                  <a:schemeClr val="bg1"/>
                </a:solidFill>
                <a:latin typeface="Inter"/>
                <a:cs typeface="Inter"/>
              </a:defRPr>
            </a:lvl1pPr>
          </a:lstStyle>
          <a:p>
            <a:endParaRPr/>
          </a:p>
        </p:txBody>
      </p:sp>
      <p:sp>
        <p:nvSpPr>
          <p:cNvPr id="3" name="Holder 3"/>
          <p:cNvSpPr>
            <a:spLocks noGrp="1"/>
          </p:cNvSpPr>
          <p:nvPr>
            <p:ph sz="half" idx="2"/>
          </p:nvPr>
        </p:nvSpPr>
        <p:spPr>
          <a:xfrm>
            <a:off x="812881" y="2336435"/>
            <a:ext cx="7072051" cy="26552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2659" y="2336435"/>
            <a:ext cx="7072051" cy="26552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11/22/24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24468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US"/>
              <a:t>Click icon to add picture</a:t>
            </a:r>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 id="2147483664" r:id="rId13"/>
    <p:sldLayoutId id="2147483727" r:id="rId14"/>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6.jpe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g"/><Relationship Id="rId9"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jpe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jpg"/><Relationship Id="rId11" Type="http://schemas.openxmlformats.org/officeDocument/2006/relationships/image" Target="../media/image82.png"/><Relationship Id="rId5" Type="http://schemas.openxmlformats.org/officeDocument/2006/relationships/image" Target="../media/image16.jpeg"/><Relationship Id="rId10" Type="http://schemas.openxmlformats.org/officeDocument/2006/relationships/image" Target="../media/image81.jpeg"/><Relationship Id="rId4" Type="http://schemas.openxmlformats.org/officeDocument/2006/relationships/notesSlide" Target="../notesSlides/notesSlide12.xml"/><Relationship Id="rId9"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6.jpeg"/><Relationship Id="rId7" Type="http://schemas.openxmlformats.org/officeDocument/2006/relationships/diagramData" Target="../diagrams/data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11.jpg"/><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6.jpeg"/><Relationship Id="rId7" Type="http://schemas.openxmlformats.org/officeDocument/2006/relationships/diagramData" Target="../diagrams/data2.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diagramDrawing" Target="../diagrams/drawing2.xml"/><Relationship Id="rId5" Type="http://schemas.openxmlformats.org/officeDocument/2006/relationships/image" Target="../media/image13.png"/><Relationship Id="rId10" Type="http://schemas.openxmlformats.org/officeDocument/2006/relationships/diagramColors" Target="../diagrams/colors2.xml"/><Relationship Id="rId4" Type="http://schemas.openxmlformats.org/officeDocument/2006/relationships/image" Target="../media/image11.jpg"/><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6.jpeg"/><Relationship Id="rId7" Type="http://schemas.openxmlformats.org/officeDocument/2006/relationships/diagramData" Target="../diagrams/data3.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diagramDrawing" Target="../diagrams/drawing3.xml"/><Relationship Id="rId5" Type="http://schemas.openxmlformats.org/officeDocument/2006/relationships/image" Target="../media/image13.png"/><Relationship Id="rId10" Type="http://schemas.openxmlformats.org/officeDocument/2006/relationships/diagramColors" Target="../diagrams/colors3.xml"/><Relationship Id="rId4" Type="http://schemas.openxmlformats.org/officeDocument/2006/relationships/image" Target="../media/image11.jpg"/><Relationship Id="rId9"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6.jpe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1.jp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10.jpeg"/><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97.png"/><Relationship Id="rId5" Type="http://schemas.openxmlformats.org/officeDocument/2006/relationships/image" Target="../media/image13.png"/><Relationship Id="rId10" Type="http://schemas.openxmlformats.org/officeDocument/2006/relationships/image" Target="../media/image96.png"/><Relationship Id="rId4" Type="http://schemas.openxmlformats.org/officeDocument/2006/relationships/image" Target="../media/image12.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21.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1.jp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1.jp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1.jp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38.png"/><Relationship Id="rId29"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4"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image" Target="../media/image30.png"/><Relationship Id="rId3"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0" Type="http://schemas.openxmlformats.org/officeDocument/2006/relationships/image" Target="../media/image42.png"/><Relationship Id="rId41"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image" Target="../media/image16.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in a room with green chairs and laptops&#10;&#10;Description automatically generated">
            <a:extLst>
              <a:ext uri="{FF2B5EF4-FFF2-40B4-BE49-F238E27FC236}">
                <a16:creationId xmlns:a16="http://schemas.microsoft.com/office/drawing/2014/main" id="{E283D803-0E5B-C072-FDA9-4AB9290DC234}"/>
              </a:ext>
            </a:extLst>
          </p:cNvPr>
          <p:cNvPicPr>
            <a:picLocks noChangeAspect="1"/>
          </p:cNvPicPr>
          <p:nvPr/>
        </p:nvPicPr>
        <p:blipFill rotWithShape="1">
          <a:blip r:embed="rId2">
            <a:extLst>
              <a:ext uri="{28A0092B-C50C-407E-A947-70E740481C1C}">
                <a14:useLocalDpi xmlns:a14="http://schemas.microsoft.com/office/drawing/2010/main" val="0"/>
              </a:ext>
            </a:extLst>
          </a:blip>
          <a:srcRect b="24350"/>
          <a:stretch/>
        </p:blipFill>
        <p:spPr>
          <a:xfrm>
            <a:off x="-55795" y="0"/>
            <a:ext cx="16313382" cy="10158413"/>
          </a:xfrm>
          <a:prstGeom prst="rect">
            <a:avLst/>
          </a:prstGeom>
        </p:spPr>
      </p:pic>
      <p:sp>
        <p:nvSpPr>
          <p:cNvPr id="3" name="object 3"/>
          <p:cNvSpPr/>
          <p:nvPr/>
        </p:nvSpPr>
        <p:spPr>
          <a:xfrm>
            <a:off x="-55793" y="0"/>
            <a:ext cx="16313381" cy="10158413"/>
          </a:xfrm>
          <a:prstGeom prst="rect">
            <a:avLst/>
          </a:prstGeom>
          <a:blipFill dpi="0" rotWithShape="1">
            <a:blip r:embed="rId3" cstate="print">
              <a:alphaModFix amt="84267"/>
            </a:blip>
            <a:srcRect/>
            <a:stretch>
              <a:fillRect/>
            </a:stretch>
          </a:blipFill>
        </p:spPr>
        <p:txBody>
          <a:bodyPr wrap="square" lIns="0" tIns="0" rIns="0" bIns="0" rtlCol="0"/>
          <a:lstStyle/>
          <a:p>
            <a:endParaRPr sz="3795"/>
          </a:p>
        </p:txBody>
      </p:sp>
      <p:sp>
        <p:nvSpPr>
          <p:cNvPr id="6" name="object 6"/>
          <p:cNvSpPr txBox="1"/>
          <p:nvPr/>
        </p:nvSpPr>
        <p:spPr>
          <a:xfrm>
            <a:off x="366858" y="4040971"/>
            <a:ext cx="15523872" cy="2076470"/>
          </a:xfrm>
          <a:prstGeom prst="rect">
            <a:avLst/>
          </a:prstGeom>
        </p:spPr>
        <p:txBody>
          <a:bodyPr vert="horz" wrap="square" lIns="0" tIns="19308" rIns="0" bIns="0" rtlCol="0">
            <a:spAutoFit/>
          </a:bodyPr>
          <a:lstStyle/>
          <a:p>
            <a:pPr marL="649708" marR="7723" indent="-631365" algn="ctr">
              <a:spcBef>
                <a:spcPts val="152"/>
              </a:spcBef>
            </a:pPr>
            <a:r>
              <a:rPr sz="6600" b="1" spc="357" dirty="0">
                <a:solidFill>
                  <a:srgbClr val="FFFFFF"/>
                </a:solidFill>
                <a:latin typeface="Inter ExtraBold" panose="02000503000000020004" pitchFamily="2" charset="0"/>
                <a:ea typeface="Inter ExtraBold" panose="02000503000000020004" pitchFamily="2" charset="0"/>
                <a:cs typeface="Inter"/>
              </a:rPr>
              <a:t>Immersive</a:t>
            </a:r>
            <a:r>
              <a:rPr sz="6600" b="1" spc="-698" dirty="0">
                <a:solidFill>
                  <a:srgbClr val="FFFFFF"/>
                </a:solidFill>
                <a:latin typeface="Inter ExtraBold" panose="02000503000000020004" pitchFamily="2" charset="0"/>
                <a:ea typeface="Inter ExtraBold" panose="02000503000000020004" pitchFamily="2" charset="0"/>
                <a:cs typeface="Inter"/>
              </a:rPr>
              <a:t> </a:t>
            </a:r>
            <a:r>
              <a:rPr sz="6600" b="1" spc="258" dirty="0">
                <a:solidFill>
                  <a:srgbClr val="FFFFFF"/>
                </a:solidFill>
                <a:latin typeface="Inter ExtraBold" panose="02000503000000020004" pitchFamily="2" charset="0"/>
                <a:ea typeface="Inter ExtraBold" panose="02000503000000020004" pitchFamily="2" charset="0"/>
                <a:cs typeface="Inter"/>
              </a:rPr>
              <a:t>Software</a:t>
            </a:r>
            <a:r>
              <a:rPr lang="en-IE" sz="6600" b="1" spc="258" dirty="0">
                <a:solidFill>
                  <a:srgbClr val="FFFFFF"/>
                </a:solidFill>
                <a:latin typeface="Inter ExtraBold" panose="02000503000000020004" pitchFamily="2" charset="0"/>
                <a:ea typeface="Inter ExtraBold" panose="02000503000000020004" pitchFamily="2" charset="0"/>
                <a:cs typeface="Inter"/>
              </a:rPr>
              <a:t> </a:t>
            </a:r>
            <a:r>
              <a:rPr sz="6600" b="1" spc="342" dirty="0">
                <a:solidFill>
                  <a:srgbClr val="FFFFFF"/>
                </a:solidFill>
                <a:latin typeface="Inter ExtraBold" panose="02000503000000020004" pitchFamily="2" charset="0"/>
                <a:ea typeface="Inter ExtraBold" panose="02000503000000020004" pitchFamily="2" charset="0"/>
                <a:cs typeface="Inter"/>
              </a:rPr>
              <a:t>Engineering</a:t>
            </a:r>
            <a:endParaRPr lang="en-IE" sz="6600" b="1" spc="342" dirty="0">
              <a:solidFill>
                <a:srgbClr val="FFFFFF"/>
              </a:solidFill>
              <a:latin typeface="Inter ExtraBold" panose="02000503000000020004" pitchFamily="2" charset="0"/>
              <a:ea typeface="Inter ExtraBold" panose="02000503000000020004" pitchFamily="2" charset="0"/>
              <a:cs typeface="Inter"/>
            </a:endParaRPr>
          </a:p>
          <a:p>
            <a:pPr marL="649708" marR="7723" indent="-631365" algn="ctr">
              <a:spcBef>
                <a:spcPts val="152"/>
              </a:spcBef>
            </a:pPr>
            <a:endParaRPr lang="en-IE" sz="6600" b="1" spc="342" dirty="0">
              <a:solidFill>
                <a:srgbClr val="FFFFFF"/>
              </a:solidFill>
              <a:latin typeface="Inter ExtraBold" panose="02000503000000020004" pitchFamily="2" charset="0"/>
              <a:ea typeface="Inter ExtraBold" panose="02000503000000020004" pitchFamily="2" charset="0"/>
              <a:cs typeface="Inter"/>
            </a:endParaRPr>
          </a:p>
        </p:txBody>
      </p:sp>
      <p:sp>
        <p:nvSpPr>
          <p:cNvPr id="7" name="object 7"/>
          <p:cNvSpPr txBox="1"/>
          <p:nvPr/>
        </p:nvSpPr>
        <p:spPr>
          <a:xfrm>
            <a:off x="3917576" y="6705471"/>
            <a:ext cx="8422437" cy="388828"/>
          </a:xfrm>
          <a:prstGeom prst="rect">
            <a:avLst/>
          </a:prstGeom>
        </p:spPr>
        <p:txBody>
          <a:bodyPr vert="horz" wrap="square" lIns="0" tIns="19308" rIns="0" bIns="0" rtlCol="0">
            <a:spAutoFit/>
          </a:bodyPr>
          <a:lstStyle/>
          <a:p>
            <a:pPr marL="3490852" marR="7723" indent="-3472510" algn="ctr">
              <a:spcBef>
                <a:spcPts val="152"/>
              </a:spcBef>
            </a:pPr>
            <a:r>
              <a:rPr sz="2400" spc="15" dirty="0">
                <a:solidFill>
                  <a:srgbClr val="FFFFFF"/>
                </a:solidFill>
                <a:latin typeface="Inter" panose="02000503000000020004" pitchFamily="2" charset="0"/>
                <a:ea typeface="Inter" panose="02000503000000020004" pitchFamily="2" charset="0"/>
                <a:cs typeface="Inter"/>
              </a:rPr>
              <a:t>BSc/MSc </a:t>
            </a:r>
            <a:r>
              <a:rPr sz="2400" spc="30" dirty="0">
                <a:solidFill>
                  <a:srgbClr val="FFFFFF"/>
                </a:solidFill>
                <a:latin typeface="Inter" panose="02000503000000020004" pitchFamily="2" charset="0"/>
                <a:ea typeface="Inter" panose="02000503000000020004" pitchFamily="2" charset="0"/>
                <a:cs typeface="Inter"/>
              </a:rPr>
              <a:t>in </a:t>
            </a:r>
            <a:r>
              <a:rPr sz="2400" spc="23" dirty="0">
                <a:solidFill>
                  <a:srgbClr val="FFFFFF"/>
                </a:solidFill>
                <a:latin typeface="Inter" panose="02000503000000020004" pitchFamily="2" charset="0"/>
                <a:ea typeface="Inter" panose="02000503000000020004" pitchFamily="2" charset="0"/>
                <a:cs typeface="Inter"/>
              </a:rPr>
              <a:t>Immersive </a:t>
            </a:r>
            <a:r>
              <a:rPr sz="2400" spc="8" dirty="0">
                <a:solidFill>
                  <a:srgbClr val="FFFFFF"/>
                </a:solidFill>
                <a:latin typeface="Inter" panose="02000503000000020004" pitchFamily="2" charset="0"/>
                <a:ea typeface="Inter" panose="02000503000000020004" pitchFamily="2" charset="0"/>
                <a:cs typeface="Inter"/>
              </a:rPr>
              <a:t>Software</a:t>
            </a:r>
            <a:r>
              <a:rPr sz="2400" spc="-319" dirty="0">
                <a:solidFill>
                  <a:srgbClr val="FFFFFF"/>
                </a:solidFill>
                <a:latin typeface="Inter" panose="02000503000000020004" pitchFamily="2" charset="0"/>
                <a:ea typeface="Inter" panose="02000503000000020004" pitchFamily="2" charset="0"/>
                <a:cs typeface="Inter"/>
              </a:rPr>
              <a:t> </a:t>
            </a:r>
            <a:r>
              <a:rPr sz="2400" spc="23" dirty="0">
                <a:solidFill>
                  <a:srgbClr val="FFFFFF"/>
                </a:solidFill>
                <a:latin typeface="Inter" panose="02000503000000020004" pitchFamily="2" charset="0"/>
                <a:ea typeface="Inter" panose="02000503000000020004" pitchFamily="2" charset="0"/>
                <a:cs typeface="Inter"/>
              </a:rPr>
              <a:t>Engineering  </a:t>
            </a:r>
            <a:r>
              <a:rPr lang="en-IE" sz="2400" spc="23" dirty="0">
                <a:solidFill>
                  <a:srgbClr val="FFFFFF"/>
                </a:solidFill>
                <a:latin typeface="Inter" panose="02000503000000020004" pitchFamily="2" charset="0"/>
                <a:ea typeface="Inter" panose="02000503000000020004" pitchFamily="2" charset="0"/>
                <a:cs typeface="Inter"/>
              </a:rPr>
              <a:t>[</a:t>
            </a:r>
            <a:r>
              <a:rPr sz="2400" spc="38" dirty="0">
                <a:solidFill>
                  <a:srgbClr val="FFFFFF"/>
                </a:solidFill>
                <a:latin typeface="Inter" panose="02000503000000020004" pitchFamily="2" charset="0"/>
                <a:ea typeface="Inter" panose="02000503000000020004" pitchFamily="2" charset="0"/>
                <a:cs typeface="Inter"/>
              </a:rPr>
              <a:t>LM173</a:t>
            </a:r>
            <a:r>
              <a:rPr lang="en-IE" sz="2400" spc="38" dirty="0">
                <a:solidFill>
                  <a:srgbClr val="FFFFFF"/>
                </a:solidFill>
                <a:latin typeface="Inter" panose="02000503000000020004" pitchFamily="2" charset="0"/>
                <a:ea typeface="Inter" panose="02000503000000020004" pitchFamily="2" charset="0"/>
                <a:cs typeface="Inter"/>
              </a:rPr>
              <a:t>]</a:t>
            </a:r>
            <a:endParaRPr sz="2400" dirty="0">
              <a:latin typeface="Inter" panose="02000503000000020004" pitchFamily="2" charset="0"/>
              <a:ea typeface="Inter" panose="02000503000000020004" pitchFamily="2" charset="0"/>
              <a:cs typeface="Inter"/>
            </a:endParaRPr>
          </a:p>
        </p:txBody>
      </p:sp>
      <p:pic>
        <p:nvPicPr>
          <p:cNvPr id="10" name="Picture 9" descr="A black and white sign with white text&#10;&#10;Description automatically generated">
            <a:extLst>
              <a:ext uri="{FF2B5EF4-FFF2-40B4-BE49-F238E27FC236}">
                <a16:creationId xmlns:a16="http://schemas.microsoft.com/office/drawing/2014/main" id="{FC98280A-1866-E92D-71B2-BEAD749F6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479" y="304784"/>
            <a:ext cx="5968251" cy="127003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459D7A25-378D-D5F5-8826-671C8F3DE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89" y="304784"/>
            <a:ext cx="3359644" cy="2181838"/>
          </a:xfrm>
          <a:prstGeom prst="rect">
            <a:avLst/>
          </a:prstGeom>
        </p:spPr>
      </p:pic>
      <p:sp>
        <p:nvSpPr>
          <p:cNvPr id="17" name="object 7">
            <a:extLst>
              <a:ext uri="{FF2B5EF4-FFF2-40B4-BE49-F238E27FC236}">
                <a16:creationId xmlns:a16="http://schemas.microsoft.com/office/drawing/2014/main" id="{390E3FA7-52D9-E680-EBAE-76F9507AC142}"/>
              </a:ext>
            </a:extLst>
          </p:cNvPr>
          <p:cNvSpPr txBox="1"/>
          <p:nvPr/>
        </p:nvSpPr>
        <p:spPr>
          <a:xfrm>
            <a:off x="10701415" y="9218613"/>
            <a:ext cx="5421015" cy="450384"/>
          </a:xfrm>
          <a:prstGeom prst="rect">
            <a:avLst/>
          </a:prstGeom>
        </p:spPr>
        <p:txBody>
          <a:bodyPr vert="horz" wrap="square" lIns="0" tIns="19308" rIns="0" bIns="0" rtlCol="0">
            <a:spAutoFit/>
          </a:bodyPr>
          <a:lstStyle/>
          <a:p>
            <a:pPr marL="3490852" marR="7723" indent="-3472510" algn="r">
              <a:spcBef>
                <a:spcPts val="152"/>
              </a:spcBef>
            </a:pPr>
            <a:r>
              <a:rPr lang="en-IE" sz="2800" spc="15" dirty="0">
                <a:solidFill>
                  <a:srgbClr val="FFFFFF"/>
                </a:solidFill>
                <a:latin typeface="Inter" panose="02000503000000020004" pitchFamily="2" charset="0"/>
                <a:ea typeface="Inter" panose="02000503000000020004" pitchFamily="2" charset="0"/>
                <a:cs typeface="Inter"/>
              </a:rPr>
              <a:t>software-</a:t>
            </a:r>
            <a:r>
              <a:rPr lang="en-IE" sz="2800" spc="15" dirty="0" err="1">
                <a:solidFill>
                  <a:srgbClr val="FFFFFF"/>
                </a:solidFill>
                <a:latin typeface="Inter" panose="02000503000000020004" pitchFamily="2" charset="0"/>
                <a:ea typeface="Inter" panose="02000503000000020004" pitchFamily="2" charset="0"/>
                <a:cs typeface="Inter"/>
              </a:rPr>
              <a:t>engineering.ie</a:t>
            </a:r>
            <a:endParaRPr sz="2800" dirty="0">
              <a:latin typeface="Inter" panose="02000503000000020004" pitchFamily="2" charset="0"/>
              <a:ea typeface="Inter" panose="02000503000000020004" pitchFamily="2" charset="0"/>
              <a:cs typeface="Inter"/>
            </a:endParaRPr>
          </a:p>
        </p:txBody>
      </p:sp>
      <p:pic>
        <p:nvPicPr>
          <p:cNvPr id="5" name="Picture 4" descr="A green and black sign with white text&#10;&#10;Description automatically generated">
            <a:extLst>
              <a:ext uri="{FF2B5EF4-FFF2-40B4-BE49-F238E27FC236}">
                <a16:creationId xmlns:a16="http://schemas.microsoft.com/office/drawing/2014/main" id="{54FD5188-E32C-C1FC-47A6-11D05759E4C7}"/>
              </a:ext>
            </a:extLst>
          </p:cNvPr>
          <p:cNvPicPr>
            <a:picLocks noChangeAspect="1"/>
          </p:cNvPicPr>
          <p:nvPr/>
        </p:nvPicPr>
        <p:blipFill>
          <a:blip r:embed="rId6"/>
          <a:stretch>
            <a:fillRect/>
          </a:stretch>
        </p:blipFill>
        <p:spPr>
          <a:xfrm>
            <a:off x="-55796" y="8816704"/>
            <a:ext cx="3517453" cy="13417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050E-1458-46F4-BC64-79DF65EFA674}"/>
            </a:ext>
          </a:extLst>
        </p:cNvPr>
        <p:cNvGrpSpPr/>
        <p:nvPr/>
      </p:nvGrpSpPr>
      <p:grpSpPr>
        <a:xfrm>
          <a:off x="0" y="0"/>
          <a:ext cx="0" cy="0"/>
          <a:chOff x="0" y="0"/>
          <a:chExt cx="0" cy="0"/>
        </a:xfrm>
      </p:grpSpPr>
      <p:pic>
        <p:nvPicPr>
          <p:cNvPr id="16" name="Picture 15" descr="A green and blue gradient&#10;&#10;Description automatically generated">
            <a:extLst>
              <a:ext uri="{FF2B5EF4-FFF2-40B4-BE49-F238E27FC236}">
                <a16:creationId xmlns:a16="http://schemas.microsoft.com/office/drawing/2014/main" id="{A2918E74-AFB7-1678-55A3-9A7732C2538F}"/>
              </a:ext>
            </a:extLst>
          </p:cNvPr>
          <p:cNvPicPr>
            <a:picLocks noChangeAspect="1"/>
          </p:cNvPicPr>
          <p:nvPr/>
        </p:nvPicPr>
        <p:blipFill>
          <a:blip r:embed="rId3"/>
          <a:stretch>
            <a:fillRect/>
          </a:stretch>
        </p:blipFill>
        <p:spPr>
          <a:xfrm>
            <a:off x="0" y="-66615"/>
            <a:ext cx="16265356" cy="9149263"/>
          </a:xfrm>
          <a:prstGeom prst="rect">
            <a:avLst/>
          </a:prstGeom>
        </p:spPr>
      </p:pic>
      <p:sp>
        <p:nvSpPr>
          <p:cNvPr id="4" name="TextBox 3">
            <a:extLst>
              <a:ext uri="{FF2B5EF4-FFF2-40B4-BE49-F238E27FC236}">
                <a16:creationId xmlns:a16="http://schemas.microsoft.com/office/drawing/2014/main" id="{B92F187A-3C59-B672-899E-D8ACD5B8A433}"/>
              </a:ext>
            </a:extLst>
          </p:cNvPr>
          <p:cNvSpPr txBox="1"/>
          <p:nvPr/>
        </p:nvSpPr>
        <p:spPr>
          <a:xfrm>
            <a:off x="583763" y="9188496"/>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3" name="Picture 2" descr="A picture containing text, sign, clipart&#10;&#10;Description automatically generated">
            <a:extLst>
              <a:ext uri="{FF2B5EF4-FFF2-40B4-BE49-F238E27FC236}">
                <a16:creationId xmlns:a16="http://schemas.microsoft.com/office/drawing/2014/main" id="{84A671FA-A711-FCB8-64CD-2EBF1CA9B8B1}"/>
              </a:ext>
            </a:extLst>
          </p:cNvPr>
          <p:cNvPicPr>
            <a:picLocks noChangeAspect="1"/>
          </p:cNvPicPr>
          <p:nvPr/>
        </p:nvPicPr>
        <p:blipFill rotWithShape="1">
          <a:blip r:embed="rId4"/>
          <a:srcRect l="48750" t="-1048" r="4858" b="1048"/>
          <a:stretch/>
        </p:blipFill>
        <p:spPr>
          <a:xfrm>
            <a:off x="1347533" y="8832869"/>
            <a:ext cx="2284867" cy="1042950"/>
          </a:xfrm>
          <a:prstGeom prst="rect">
            <a:avLst/>
          </a:prstGeom>
        </p:spPr>
      </p:pic>
      <p:sp>
        <p:nvSpPr>
          <p:cNvPr id="5" name="TextBox 4">
            <a:extLst>
              <a:ext uri="{FF2B5EF4-FFF2-40B4-BE49-F238E27FC236}">
                <a16:creationId xmlns:a16="http://schemas.microsoft.com/office/drawing/2014/main" id="{E492BA28-3314-88B0-6D5D-E34A369E3950}"/>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7" name="object 3">
            <a:extLst>
              <a:ext uri="{FF2B5EF4-FFF2-40B4-BE49-F238E27FC236}">
                <a16:creationId xmlns:a16="http://schemas.microsoft.com/office/drawing/2014/main" id="{C0940CD3-ECD8-A9FB-6247-57736994DA9F}"/>
              </a:ext>
            </a:extLst>
          </p:cNvPr>
          <p:cNvSpPr/>
          <p:nvPr/>
        </p:nvSpPr>
        <p:spPr>
          <a:xfrm>
            <a:off x="0" y="8832869"/>
            <a:ext cx="16257588" cy="1325544"/>
          </a:xfrm>
          <a:prstGeom prst="rect">
            <a:avLst/>
          </a:prstGeom>
          <a:blipFill dpi="0" rotWithShape="1">
            <a:blip r:embed="rId5" cstate="print"/>
            <a:srcRect/>
            <a:stretch>
              <a:fillRect/>
            </a:stretch>
          </a:blipFill>
        </p:spPr>
        <p:txBody>
          <a:bodyPr wrap="square" lIns="0" tIns="0" rIns="0" bIns="0" rtlCol="0"/>
          <a:lstStyle/>
          <a:p>
            <a:endParaRPr sz="3795"/>
          </a:p>
        </p:txBody>
      </p:sp>
      <p:pic>
        <p:nvPicPr>
          <p:cNvPr id="8" name="Picture 7" descr="A black and white sign with white text&#10;&#10;Description automatically generated">
            <a:extLst>
              <a:ext uri="{FF2B5EF4-FFF2-40B4-BE49-F238E27FC236}">
                <a16:creationId xmlns:a16="http://schemas.microsoft.com/office/drawing/2014/main" id="{BF477AF8-1AA2-81DB-45E7-8C0EB6E4B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pic>
        <p:nvPicPr>
          <p:cNvPr id="11" name="Picture 10" descr="A black and white sign with white text&#10;&#10;Description automatically generated">
            <a:extLst>
              <a:ext uri="{FF2B5EF4-FFF2-40B4-BE49-F238E27FC236}">
                <a16:creationId xmlns:a16="http://schemas.microsoft.com/office/drawing/2014/main" id="{1C9FA287-82C2-94C1-D37C-07D93D99C7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2" name="TextBox 1">
            <a:extLst>
              <a:ext uri="{FF2B5EF4-FFF2-40B4-BE49-F238E27FC236}">
                <a16:creationId xmlns:a16="http://schemas.microsoft.com/office/drawing/2014/main" id="{86A2FA53-3886-AAD5-B165-480AAEA9C35D}"/>
              </a:ext>
            </a:extLst>
          </p:cNvPr>
          <p:cNvSpPr txBox="1"/>
          <p:nvPr/>
        </p:nvSpPr>
        <p:spPr>
          <a:xfrm>
            <a:off x="2202332" y="1075765"/>
            <a:ext cx="11852925" cy="707886"/>
          </a:xfrm>
          <a:prstGeom prst="rect">
            <a:avLst/>
          </a:prstGeom>
          <a:noFill/>
        </p:spPr>
        <p:txBody>
          <a:bodyPr wrap="none" rtlCol="0">
            <a:spAutoFit/>
          </a:bodyPr>
          <a:lstStyle/>
          <a:p>
            <a:r>
              <a:rPr lang="en-US" sz="4000" b="1" dirty="0">
                <a:solidFill>
                  <a:schemeClr val="bg1"/>
                </a:solidFill>
                <a:latin typeface="Inter ExtraBold" panose="02000503000000020004" pitchFamily="2" charset="0"/>
                <a:ea typeface="Inter ExtraBold" panose="02000503000000020004" pitchFamily="2" charset="0"/>
              </a:rPr>
              <a:t>What software engineering students look like:</a:t>
            </a:r>
          </a:p>
        </p:txBody>
      </p:sp>
      <p:pic>
        <p:nvPicPr>
          <p:cNvPr id="12" name="Picture 11" descr="A group of people standing together&#10;&#10;Description automatically generated">
            <a:extLst>
              <a:ext uri="{FF2B5EF4-FFF2-40B4-BE49-F238E27FC236}">
                <a16:creationId xmlns:a16="http://schemas.microsoft.com/office/drawing/2014/main" id="{5ABDBDFE-ED13-A605-508E-09763E976F84}"/>
              </a:ext>
            </a:extLst>
          </p:cNvPr>
          <p:cNvPicPr>
            <a:picLocks noChangeAspect="1"/>
          </p:cNvPicPr>
          <p:nvPr/>
        </p:nvPicPr>
        <p:blipFill>
          <a:blip r:embed="rId8"/>
          <a:stretch>
            <a:fillRect/>
          </a:stretch>
        </p:blipFill>
        <p:spPr>
          <a:xfrm>
            <a:off x="583763" y="2239577"/>
            <a:ext cx="14704039" cy="5905969"/>
          </a:xfrm>
          <a:prstGeom prst="rect">
            <a:avLst/>
          </a:prstGeom>
        </p:spPr>
      </p:pic>
    </p:spTree>
    <p:extLst>
      <p:ext uri="{BB962C8B-B14F-4D97-AF65-F5344CB8AC3E}">
        <p14:creationId xmlns:p14="http://schemas.microsoft.com/office/powerpoint/2010/main" val="147721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10;&#10;Description automatically generated">
            <a:extLst>
              <a:ext uri="{FF2B5EF4-FFF2-40B4-BE49-F238E27FC236}">
                <a16:creationId xmlns:a16="http://schemas.microsoft.com/office/drawing/2014/main" id="{200EC9A9-7041-0202-743D-06BE16BCC2C6}"/>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4" name="TextBox 3">
            <a:extLst>
              <a:ext uri="{FF2B5EF4-FFF2-40B4-BE49-F238E27FC236}">
                <a16:creationId xmlns:a16="http://schemas.microsoft.com/office/drawing/2014/main" id="{AB62EA07-490E-A069-2F5A-DA18424278C1}"/>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8" name="object 3">
            <a:extLst>
              <a:ext uri="{FF2B5EF4-FFF2-40B4-BE49-F238E27FC236}">
                <a16:creationId xmlns:a16="http://schemas.microsoft.com/office/drawing/2014/main" id="{D3A79A92-EAD5-264C-A39E-F6CA89BE9552}"/>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1" name="Picture 10" descr="A black and white sign with white text&#10;&#10;Description automatically generated">
            <a:extLst>
              <a:ext uri="{FF2B5EF4-FFF2-40B4-BE49-F238E27FC236}">
                <a16:creationId xmlns:a16="http://schemas.microsoft.com/office/drawing/2014/main" id="{BFBBB35F-5FAF-3EEB-27F5-0926F5A88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3" name="TextBox 12">
            <a:extLst>
              <a:ext uri="{FF2B5EF4-FFF2-40B4-BE49-F238E27FC236}">
                <a16:creationId xmlns:a16="http://schemas.microsoft.com/office/drawing/2014/main" id="{A2CBB255-1D7C-60D9-4032-685D354E2820}"/>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4" name="Picture 13" descr="A black and white sign with white text&#10;&#10;Description automatically generated">
            <a:extLst>
              <a:ext uri="{FF2B5EF4-FFF2-40B4-BE49-F238E27FC236}">
                <a16:creationId xmlns:a16="http://schemas.microsoft.com/office/drawing/2014/main" id="{3B682AA8-44E8-B0BF-DD3D-E045E7841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18" name="TextBox 17">
            <a:extLst>
              <a:ext uri="{FF2B5EF4-FFF2-40B4-BE49-F238E27FC236}">
                <a16:creationId xmlns:a16="http://schemas.microsoft.com/office/drawing/2014/main" id="{5254A613-9827-3AB3-9C95-7D42C0F04A3B}"/>
              </a:ext>
            </a:extLst>
          </p:cNvPr>
          <p:cNvSpPr txBox="1"/>
          <p:nvPr/>
        </p:nvSpPr>
        <p:spPr>
          <a:xfrm>
            <a:off x="518158" y="485013"/>
            <a:ext cx="9695449" cy="830997"/>
          </a:xfrm>
          <a:prstGeom prst="rect">
            <a:avLst/>
          </a:prstGeom>
          <a:noFill/>
        </p:spPr>
        <p:txBody>
          <a:bodyPr wrap="square">
            <a:spAutoFit/>
          </a:bodyPr>
          <a:lstStyle/>
          <a:p>
            <a:pPr marR="7723">
              <a:spcBef>
                <a:spcPts val="152"/>
              </a:spcBef>
              <a:defRPr/>
            </a:pPr>
            <a:r>
              <a:rPr lang="en-IE" sz="4800" b="1" spc="357" dirty="0">
                <a:solidFill>
                  <a:srgbClr val="0C1A2D"/>
                </a:solidFill>
                <a:latin typeface="Inter ExtraBold" panose="02000503000000020004" pitchFamily="2" charset="0"/>
                <a:ea typeface="Inter ExtraBold" panose="02000503000000020004" pitchFamily="2" charset="0"/>
              </a:rPr>
              <a:t>Student</a:t>
            </a:r>
            <a:r>
              <a:rPr kumimoji="0" lang="en-IE" sz="4800" b="1" u="none" strike="noStrike" kern="1200" cap="none" spc="357" normalizeH="0" baseline="0" noProof="0" dirty="0">
                <a:ln>
                  <a:noFill/>
                </a:ln>
                <a:solidFill>
                  <a:srgbClr val="0C1A2D"/>
                </a:solidFill>
                <a:effectLst/>
                <a:uLnTx/>
                <a:uFillTx/>
                <a:latin typeface="Inter ExtraBold" panose="02000503000000020004" pitchFamily="2" charset="0"/>
                <a:ea typeface="Inter ExtraBold" panose="02000503000000020004" pitchFamily="2" charset="0"/>
                <a:cs typeface="Inter"/>
              </a:rPr>
              <a:t> </a:t>
            </a:r>
            <a:r>
              <a:rPr lang="en-IE" sz="4800" b="1" spc="357" dirty="0">
                <a:solidFill>
                  <a:srgbClr val="0C1A2D"/>
                </a:solidFill>
                <a:latin typeface="Inter ExtraBold" panose="02000503000000020004" pitchFamily="2" charset="0"/>
                <a:ea typeface="Inter ExtraBold" panose="02000503000000020004" pitchFamily="2" charset="0"/>
              </a:rPr>
              <a:t>Achievements</a:t>
            </a:r>
            <a:r>
              <a:rPr kumimoji="0" lang="en-IE" sz="4800" b="1" u="none" strike="noStrike" kern="1200" cap="none" spc="357" normalizeH="0" baseline="0" noProof="0" dirty="0">
                <a:ln>
                  <a:noFill/>
                </a:ln>
                <a:solidFill>
                  <a:srgbClr val="0C1A2D"/>
                </a:solidFill>
                <a:effectLst/>
                <a:uLnTx/>
                <a:uFillTx/>
                <a:latin typeface="Inter ExtraBold" panose="02000503000000020004" pitchFamily="2" charset="0"/>
                <a:ea typeface="Inter ExtraBold" panose="02000503000000020004" pitchFamily="2" charset="0"/>
                <a:cs typeface="Inter"/>
              </a:rPr>
              <a:t> </a:t>
            </a:r>
            <a:endParaRPr kumimoji="0" lang="en-IE" sz="4800" b="1" u="none" strike="noStrike" kern="1200" cap="none" spc="342" normalizeH="0" baseline="0" noProof="0" dirty="0">
              <a:ln>
                <a:noFill/>
              </a:ln>
              <a:solidFill>
                <a:srgbClr val="0C1A2D"/>
              </a:solidFill>
              <a:effectLst/>
              <a:uLnTx/>
              <a:uFillTx/>
              <a:latin typeface="Inter ExtraBold" panose="02000503000000020004" pitchFamily="2" charset="0"/>
              <a:ea typeface="Inter ExtraBold" panose="02000503000000020004" pitchFamily="2" charset="0"/>
              <a:cs typeface="Inter"/>
            </a:endParaRPr>
          </a:p>
        </p:txBody>
      </p:sp>
      <p:sp>
        <p:nvSpPr>
          <p:cNvPr id="6" name="TextBox 5">
            <a:extLst>
              <a:ext uri="{FF2B5EF4-FFF2-40B4-BE49-F238E27FC236}">
                <a16:creationId xmlns:a16="http://schemas.microsoft.com/office/drawing/2014/main" id="{65081293-6627-9D92-48AF-211FFC3459C7}"/>
              </a:ext>
            </a:extLst>
          </p:cNvPr>
          <p:cNvSpPr txBox="1"/>
          <p:nvPr/>
        </p:nvSpPr>
        <p:spPr>
          <a:xfrm>
            <a:off x="1153766" y="1756113"/>
            <a:ext cx="13950057" cy="8402300"/>
          </a:xfrm>
          <a:prstGeom prst="rect">
            <a:avLst/>
          </a:prstGeom>
          <a:noFill/>
        </p:spPr>
        <p:txBody>
          <a:bodyPr wrap="square">
            <a:spAutoFit/>
          </a:bodyPr>
          <a:lstStyle/>
          <a:p>
            <a:pPr algn="l"/>
            <a:r>
              <a:rPr lang="en-IE" sz="3600" b="1" dirty="0">
                <a:solidFill>
                  <a:srgbClr val="077960"/>
                </a:solidFill>
                <a:effectLst/>
                <a:latin typeface="Inter" panose="02000503000000020004" pitchFamily="2" charset="0"/>
                <a:ea typeface="Inter" panose="02000503000000020004" pitchFamily="2" charset="0"/>
              </a:rPr>
              <a:t>Trinity Gen AI for good </a:t>
            </a:r>
            <a:r>
              <a:rPr lang="en-IE" sz="3600" dirty="0">
                <a:solidFill>
                  <a:srgbClr val="000000"/>
                </a:solidFill>
                <a:effectLst/>
                <a:latin typeface="Inter" panose="02000503000000020004" pitchFamily="2" charset="0"/>
                <a:ea typeface="Inter" panose="02000503000000020004" pitchFamily="2" charset="0"/>
              </a:rPr>
              <a:t>– 1</a:t>
            </a:r>
            <a:r>
              <a:rPr lang="en-IE" sz="3600" baseline="30000" dirty="0">
                <a:solidFill>
                  <a:srgbClr val="000000"/>
                </a:solidFill>
                <a:effectLst/>
                <a:latin typeface="Inter" panose="02000503000000020004" pitchFamily="2" charset="0"/>
                <a:ea typeface="Inter" panose="02000503000000020004" pitchFamily="2" charset="0"/>
              </a:rPr>
              <a:t>st</a:t>
            </a:r>
            <a:r>
              <a:rPr lang="en-IE" sz="3600" dirty="0">
                <a:solidFill>
                  <a:srgbClr val="000000"/>
                </a:solidFill>
                <a:effectLst/>
                <a:latin typeface="Inter" panose="02000503000000020004" pitchFamily="2" charset="0"/>
                <a:ea typeface="Inter" panose="02000503000000020004" pitchFamily="2" charset="0"/>
              </a:rPr>
              <a:t>, 2</a:t>
            </a:r>
            <a:r>
              <a:rPr lang="en-IE" sz="3600" baseline="30000" dirty="0">
                <a:solidFill>
                  <a:srgbClr val="000000"/>
                </a:solidFill>
                <a:effectLst/>
                <a:latin typeface="Inter" panose="02000503000000020004" pitchFamily="2" charset="0"/>
                <a:ea typeface="Inter" panose="02000503000000020004" pitchFamily="2" charset="0"/>
              </a:rPr>
              <a:t>nd</a:t>
            </a:r>
            <a:r>
              <a:rPr lang="en-IE" sz="3600" dirty="0">
                <a:solidFill>
                  <a:srgbClr val="000000"/>
                </a:solidFill>
                <a:effectLst/>
                <a:latin typeface="Inter" panose="02000503000000020004" pitchFamily="2" charset="0"/>
                <a:ea typeface="Inter" panose="02000503000000020004" pitchFamily="2" charset="0"/>
              </a:rPr>
              <a:t>, 3</a:t>
            </a:r>
            <a:r>
              <a:rPr lang="en-IE" sz="3600" baseline="30000" dirty="0">
                <a:solidFill>
                  <a:srgbClr val="000000"/>
                </a:solidFill>
                <a:effectLst/>
                <a:latin typeface="Inter" panose="02000503000000020004" pitchFamily="2" charset="0"/>
                <a:ea typeface="Inter" panose="02000503000000020004" pitchFamily="2" charset="0"/>
              </a:rPr>
              <a:t>rd</a:t>
            </a:r>
            <a:r>
              <a:rPr lang="en-IE" sz="3600" dirty="0">
                <a:solidFill>
                  <a:srgbClr val="000000"/>
                </a:solidFill>
                <a:effectLst/>
                <a:latin typeface="Inter" panose="02000503000000020004" pitchFamily="2" charset="0"/>
                <a:ea typeface="Inter" panose="02000503000000020004" pitchFamily="2" charset="0"/>
              </a:rPr>
              <a:t> – 50% shortlisted were ISE</a:t>
            </a:r>
          </a:p>
          <a:p>
            <a:pPr algn="l"/>
            <a:r>
              <a:rPr lang="en-IE" sz="4000" b="1" dirty="0">
                <a:solidFill>
                  <a:srgbClr val="000000"/>
                </a:solidFill>
                <a:latin typeface="Inter" panose="02000503000000020004" pitchFamily="2" charset="0"/>
                <a:ea typeface="Inter" panose="02000503000000020004" pitchFamily="2" charset="0"/>
              </a:rPr>
              <a:t>	</a:t>
            </a:r>
          </a:p>
          <a:p>
            <a:pPr algn="l"/>
            <a:r>
              <a:rPr lang="en-IE" sz="3600" b="1" dirty="0">
                <a:solidFill>
                  <a:srgbClr val="077960"/>
                </a:solidFill>
                <a:latin typeface="Inter" panose="02000503000000020004" pitchFamily="2" charset="0"/>
                <a:ea typeface="Inter" panose="02000503000000020004" pitchFamily="2" charset="0"/>
              </a:rPr>
              <a:t>UL Junior Entrepreneur of the year</a:t>
            </a:r>
            <a:r>
              <a:rPr lang="en-IE" sz="3600" b="1" dirty="0">
                <a:solidFill>
                  <a:srgbClr val="000000"/>
                </a:solidFill>
                <a:latin typeface="Inter" panose="02000503000000020004" pitchFamily="2" charset="0"/>
                <a:ea typeface="Inter" panose="02000503000000020004" pitchFamily="2" charset="0"/>
              </a:rPr>
              <a:t> </a:t>
            </a:r>
            <a:r>
              <a:rPr lang="en-IE" sz="3600" dirty="0">
                <a:solidFill>
                  <a:srgbClr val="000000"/>
                </a:solidFill>
                <a:latin typeface="Inter" panose="02000503000000020004" pitchFamily="2" charset="0"/>
                <a:ea typeface="Inter" panose="02000503000000020004" pitchFamily="2" charset="0"/>
              </a:rPr>
              <a:t>– 2 years running</a:t>
            </a:r>
          </a:p>
          <a:p>
            <a:pPr algn="l"/>
            <a:r>
              <a:rPr lang="en-IE" sz="4000" b="1" dirty="0">
                <a:solidFill>
                  <a:srgbClr val="000000"/>
                </a:solidFill>
                <a:latin typeface="Inter" panose="02000503000000020004" pitchFamily="2" charset="0"/>
                <a:ea typeface="Inter" panose="02000503000000020004" pitchFamily="2" charset="0"/>
              </a:rPr>
              <a:t>	</a:t>
            </a:r>
          </a:p>
          <a:p>
            <a:pPr algn="l"/>
            <a:r>
              <a:rPr lang="en-IE" sz="3600" b="1" dirty="0">
                <a:solidFill>
                  <a:srgbClr val="077960"/>
                </a:solidFill>
                <a:latin typeface="Inter" panose="02000503000000020004" pitchFamily="2" charset="0"/>
                <a:ea typeface="Inter" panose="02000503000000020004" pitchFamily="2" charset="0"/>
              </a:rPr>
              <a:t>National Social Innovation Competition </a:t>
            </a:r>
            <a:r>
              <a:rPr lang="en-IE" sz="3600" dirty="0">
                <a:solidFill>
                  <a:srgbClr val="000000"/>
                </a:solidFill>
                <a:latin typeface="Inter" panose="02000503000000020004" pitchFamily="2" charset="0"/>
                <a:ea typeface="Inter" panose="02000503000000020004" pitchFamily="2" charset="0"/>
              </a:rPr>
              <a:t>– 1</a:t>
            </a:r>
            <a:r>
              <a:rPr lang="en-IE" sz="3600" baseline="30000" dirty="0">
                <a:solidFill>
                  <a:srgbClr val="000000"/>
                </a:solidFill>
                <a:latin typeface="Inter" panose="02000503000000020004" pitchFamily="2" charset="0"/>
                <a:ea typeface="Inter" panose="02000503000000020004" pitchFamily="2" charset="0"/>
              </a:rPr>
              <a:t>st</a:t>
            </a:r>
            <a:r>
              <a:rPr lang="en-IE" sz="3600" dirty="0">
                <a:solidFill>
                  <a:srgbClr val="000000"/>
                </a:solidFill>
                <a:latin typeface="Inter" panose="02000503000000020004" pitchFamily="2" charset="0"/>
                <a:ea typeface="Inter" panose="02000503000000020004" pitchFamily="2" charset="0"/>
              </a:rPr>
              <a:t> place + runner up</a:t>
            </a:r>
          </a:p>
          <a:p>
            <a:pPr algn="l"/>
            <a:endParaRPr lang="en-IE" sz="3600" b="1" dirty="0">
              <a:solidFill>
                <a:srgbClr val="000000"/>
              </a:solidFill>
              <a:latin typeface="Inter" panose="02000503000000020004" pitchFamily="2" charset="0"/>
              <a:ea typeface="Inter" panose="02000503000000020004" pitchFamily="2" charset="0"/>
            </a:endParaRPr>
          </a:p>
          <a:p>
            <a:pPr algn="l"/>
            <a:r>
              <a:rPr lang="en-IE" sz="3600" b="1" dirty="0">
                <a:solidFill>
                  <a:srgbClr val="077960"/>
                </a:solidFill>
                <a:latin typeface="Inter" panose="02000503000000020004" pitchFamily="2" charset="0"/>
                <a:ea typeface="Inter" panose="02000503000000020004" pitchFamily="2" charset="0"/>
              </a:rPr>
              <a:t>Open Incubator Overall Challenge </a:t>
            </a:r>
            <a:r>
              <a:rPr lang="en-IE" sz="3600" dirty="0">
                <a:solidFill>
                  <a:srgbClr val="000000"/>
                </a:solidFill>
                <a:effectLst/>
                <a:latin typeface="Inter" panose="02000503000000020004" pitchFamily="2" charset="0"/>
                <a:ea typeface="Inter" panose="02000503000000020004" pitchFamily="2" charset="0"/>
              </a:rPr>
              <a:t>– 3 ISE teams won</a:t>
            </a:r>
            <a:endParaRPr lang="en-IE" sz="3600" dirty="0">
              <a:solidFill>
                <a:srgbClr val="000000"/>
              </a:solidFill>
              <a:latin typeface="Inter" panose="02000503000000020004" pitchFamily="2" charset="0"/>
              <a:ea typeface="Inter" panose="02000503000000020004" pitchFamily="2" charset="0"/>
            </a:endParaRPr>
          </a:p>
          <a:p>
            <a:pPr algn="l"/>
            <a:endParaRPr lang="en-IE" sz="4000" dirty="0">
              <a:solidFill>
                <a:srgbClr val="000000"/>
              </a:solidFill>
              <a:latin typeface="inter" panose="020B0502030000000004"/>
            </a:endParaRPr>
          </a:p>
          <a:p>
            <a:pPr algn="l"/>
            <a:endParaRPr lang="en-IE" sz="4000" b="0" i="0" dirty="0">
              <a:solidFill>
                <a:srgbClr val="000000"/>
              </a:solidFill>
              <a:effectLst/>
              <a:latin typeface="inter" panose="020B0502030000000004"/>
            </a:endParaRPr>
          </a:p>
          <a:p>
            <a:pPr algn="l"/>
            <a:endParaRPr lang="en-IE" sz="4000" dirty="0">
              <a:solidFill>
                <a:srgbClr val="000000"/>
              </a:solidFill>
              <a:latin typeface="inter" panose="020B0502030000000004"/>
            </a:endParaRPr>
          </a:p>
          <a:p>
            <a:pPr algn="l"/>
            <a:endParaRPr lang="en-IE" sz="4000" b="0" i="0" dirty="0">
              <a:solidFill>
                <a:srgbClr val="000000"/>
              </a:solidFill>
              <a:effectLst/>
              <a:latin typeface="inter" panose="020B0502030000000004"/>
            </a:endParaRPr>
          </a:p>
          <a:p>
            <a:endParaRPr lang="en-IE" sz="4000" dirty="0">
              <a:solidFill>
                <a:srgbClr val="000000"/>
              </a:solidFill>
              <a:latin typeface="inter" panose="020B0502030000000004"/>
            </a:endParaRPr>
          </a:p>
          <a:p>
            <a:endParaRPr lang="en-IE" sz="4000" dirty="0">
              <a:solidFill>
                <a:srgbClr val="000000"/>
              </a:solidFill>
              <a:latin typeface="inter" panose="020B0502030000000004"/>
            </a:endParaRPr>
          </a:p>
          <a:p>
            <a:endParaRPr lang="en-IE" sz="4000" dirty="0"/>
          </a:p>
        </p:txBody>
      </p:sp>
      <p:pic>
        <p:nvPicPr>
          <p:cNvPr id="2050" name="Picture 2">
            <a:extLst>
              <a:ext uri="{FF2B5EF4-FFF2-40B4-BE49-F238E27FC236}">
                <a16:creationId xmlns:a16="http://schemas.microsoft.com/office/drawing/2014/main" id="{1B21605A-8C70-9330-AD74-1127D1CA6C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58" y="6287347"/>
            <a:ext cx="4406608" cy="2306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9588A6E-EE7A-A38F-7612-62C2F535F7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32822" y="6239456"/>
            <a:ext cx="4420686" cy="23061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9FC35AA-591E-B5C8-DFF8-89B79F2C06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8451" y="6335237"/>
            <a:ext cx="4420686" cy="221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1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10;&#10;Description automatically generated">
            <a:extLst>
              <a:ext uri="{FF2B5EF4-FFF2-40B4-BE49-F238E27FC236}">
                <a16:creationId xmlns:a16="http://schemas.microsoft.com/office/drawing/2014/main" id="{200EC9A9-7041-0202-743D-06BE16BCC2C6}"/>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4" name="TextBox 3">
            <a:extLst>
              <a:ext uri="{FF2B5EF4-FFF2-40B4-BE49-F238E27FC236}">
                <a16:creationId xmlns:a16="http://schemas.microsoft.com/office/drawing/2014/main" id="{AB62EA07-490E-A069-2F5A-DA18424278C1}"/>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8" name="object 3">
            <a:extLst>
              <a:ext uri="{FF2B5EF4-FFF2-40B4-BE49-F238E27FC236}">
                <a16:creationId xmlns:a16="http://schemas.microsoft.com/office/drawing/2014/main" id="{D3A79A92-EAD5-264C-A39E-F6CA89BE9552}"/>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1" name="Picture 10" descr="A black and white sign with white text&#10;&#10;Description automatically generated">
            <a:extLst>
              <a:ext uri="{FF2B5EF4-FFF2-40B4-BE49-F238E27FC236}">
                <a16:creationId xmlns:a16="http://schemas.microsoft.com/office/drawing/2014/main" id="{BFBBB35F-5FAF-3EEB-27F5-0926F5A88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3" name="TextBox 12">
            <a:extLst>
              <a:ext uri="{FF2B5EF4-FFF2-40B4-BE49-F238E27FC236}">
                <a16:creationId xmlns:a16="http://schemas.microsoft.com/office/drawing/2014/main" id="{A2CBB255-1D7C-60D9-4032-685D354E2820}"/>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4" name="Picture 13" descr="A black and white sign with white text&#10;&#10;Description automatically generated">
            <a:extLst>
              <a:ext uri="{FF2B5EF4-FFF2-40B4-BE49-F238E27FC236}">
                <a16:creationId xmlns:a16="http://schemas.microsoft.com/office/drawing/2014/main" id="{3B682AA8-44E8-B0BF-DD3D-E045E7841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18" name="TextBox 17">
            <a:extLst>
              <a:ext uri="{FF2B5EF4-FFF2-40B4-BE49-F238E27FC236}">
                <a16:creationId xmlns:a16="http://schemas.microsoft.com/office/drawing/2014/main" id="{5254A613-9827-3AB3-9C95-7D42C0F04A3B}"/>
              </a:ext>
            </a:extLst>
          </p:cNvPr>
          <p:cNvSpPr txBox="1"/>
          <p:nvPr/>
        </p:nvSpPr>
        <p:spPr>
          <a:xfrm>
            <a:off x="249545" y="511326"/>
            <a:ext cx="9695449" cy="830997"/>
          </a:xfrm>
          <a:prstGeom prst="rect">
            <a:avLst/>
          </a:prstGeom>
          <a:noFill/>
        </p:spPr>
        <p:txBody>
          <a:bodyPr wrap="square">
            <a:spAutoFit/>
          </a:bodyPr>
          <a:lstStyle/>
          <a:p>
            <a:pPr marR="7723">
              <a:spcBef>
                <a:spcPts val="152"/>
              </a:spcBef>
              <a:defRPr/>
            </a:pPr>
            <a:r>
              <a:rPr kumimoji="0" lang="en-IE" sz="4800" b="1" u="none" strike="noStrike" kern="1200" cap="none" spc="357" normalizeH="0" baseline="0" noProof="0" dirty="0">
                <a:ln>
                  <a:noFill/>
                </a:ln>
                <a:solidFill>
                  <a:srgbClr val="102730"/>
                </a:solidFill>
                <a:effectLst/>
                <a:uLnTx/>
                <a:uFillTx/>
                <a:latin typeface="Inter ExtraBold" panose="02000503000000020004" pitchFamily="2" charset="0"/>
                <a:ea typeface="Inter ExtraBold" panose="02000503000000020004" pitchFamily="2" charset="0"/>
                <a:cs typeface="Inter"/>
              </a:rPr>
              <a:t>ISE</a:t>
            </a:r>
            <a:r>
              <a:rPr kumimoji="0" lang="en-IE" sz="4800" b="1" i="0" u="none" strike="noStrike" kern="1200" cap="none" spc="357" normalizeH="0" baseline="0" noProof="0" dirty="0">
                <a:ln>
                  <a:noFill/>
                </a:ln>
                <a:solidFill>
                  <a:srgbClr val="102730"/>
                </a:solidFill>
                <a:effectLst/>
                <a:uLnTx/>
                <a:uFillTx/>
                <a:latin typeface="12 PT. HELVETICA* 75 BOLD   074" pitchFamily="2" charset="0"/>
                <a:ea typeface="Inter" panose="020B0502030000000004" pitchFamily="34" charset="0"/>
                <a:cs typeface="Inter"/>
              </a:rPr>
              <a:t> </a:t>
            </a:r>
            <a:endParaRPr kumimoji="0" lang="en-IE" sz="4800" b="1" i="0" u="none" strike="noStrike" kern="1200" cap="none" spc="342" normalizeH="0" baseline="0" noProof="0" dirty="0">
              <a:ln>
                <a:noFill/>
              </a:ln>
              <a:solidFill>
                <a:srgbClr val="102730"/>
              </a:solidFill>
              <a:effectLst/>
              <a:uLnTx/>
              <a:uFillTx/>
              <a:latin typeface="12 PT. HELVETICA* 75 BOLD   074" pitchFamily="2" charset="0"/>
              <a:ea typeface="Inter" panose="020B0502030000000004" pitchFamily="34" charset="0"/>
              <a:cs typeface="Inter"/>
            </a:endParaRPr>
          </a:p>
        </p:txBody>
      </p:sp>
      <p:sp>
        <p:nvSpPr>
          <p:cNvPr id="6" name="TextBox 5">
            <a:extLst>
              <a:ext uri="{FF2B5EF4-FFF2-40B4-BE49-F238E27FC236}">
                <a16:creationId xmlns:a16="http://schemas.microsoft.com/office/drawing/2014/main" id="{65081293-6627-9D92-48AF-211FFC3459C7}"/>
              </a:ext>
            </a:extLst>
          </p:cNvPr>
          <p:cNvSpPr txBox="1"/>
          <p:nvPr/>
        </p:nvSpPr>
        <p:spPr>
          <a:xfrm>
            <a:off x="518159" y="1691982"/>
            <a:ext cx="15489883" cy="5940088"/>
          </a:xfrm>
          <a:prstGeom prst="rect">
            <a:avLst/>
          </a:prstGeom>
          <a:noFill/>
        </p:spPr>
        <p:txBody>
          <a:bodyPr wrap="square">
            <a:spAutoFit/>
          </a:bodyPr>
          <a:lstStyle/>
          <a:p>
            <a:pPr marL="571500" indent="-571500" algn="l">
              <a:buFont typeface="Arial" panose="020B0604020202020204" pitchFamily="34" charset="0"/>
              <a:buChar char="•"/>
            </a:pPr>
            <a:r>
              <a:rPr lang="en-IE" sz="3600" b="0" i="0" dirty="0">
                <a:solidFill>
                  <a:srgbClr val="000000"/>
                </a:solidFill>
                <a:effectLst/>
                <a:latin typeface="inter" panose="020B0502030000000004"/>
              </a:rPr>
              <a:t>Technology Ireland Industry award for </a:t>
            </a:r>
            <a:r>
              <a:rPr lang="en-IE" sz="3600" b="1" i="0" dirty="0">
                <a:solidFill>
                  <a:srgbClr val="000000"/>
                </a:solidFill>
                <a:effectLst/>
                <a:latin typeface="inter" panose="020B0502030000000004"/>
              </a:rPr>
              <a:t>outstanding academic achievement</a:t>
            </a:r>
          </a:p>
          <a:p>
            <a:pPr marL="571500" indent="-571500" algn="l">
              <a:buFont typeface="Arial" panose="020B0604020202020204" pitchFamily="34" charset="0"/>
              <a:buChar char="•"/>
            </a:pPr>
            <a:r>
              <a:rPr lang="en-IE" sz="3600" b="1" dirty="0">
                <a:solidFill>
                  <a:srgbClr val="000000"/>
                </a:solidFill>
                <a:latin typeface="inter" panose="020B0502030000000004"/>
              </a:rPr>
              <a:t>Best Internship Programme</a:t>
            </a:r>
            <a:r>
              <a:rPr lang="en-IE" sz="3600" dirty="0">
                <a:solidFill>
                  <a:srgbClr val="000000"/>
                </a:solidFill>
                <a:latin typeface="inter" panose="020B0502030000000004"/>
              </a:rPr>
              <a:t> – The National Education Awards 2024</a:t>
            </a:r>
            <a:endParaRPr lang="en-IE" sz="3600" b="0" i="0" dirty="0">
              <a:solidFill>
                <a:srgbClr val="000000"/>
              </a:solidFill>
              <a:effectLst/>
              <a:latin typeface="inter" panose="020B0502030000000004"/>
            </a:endParaRPr>
          </a:p>
          <a:p>
            <a:pPr marL="571500" indent="-571500" algn="l">
              <a:buFont typeface="Arial" panose="020B0604020202020204" pitchFamily="34" charset="0"/>
              <a:buChar char="•"/>
            </a:pPr>
            <a:r>
              <a:rPr lang="en-IE" sz="3600" dirty="0">
                <a:solidFill>
                  <a:srgbClr val="000000"/>
                </a:solidFill>
                <a:latin typeface="inter" panose="020B0502030000000004"/>
              </a:rPr>
              <a:t>ISE/ </a:t>
            </a:r>
            <a:r>
              <a:rPr lang="en-IE" sz="3600" b="1" dirty="0">
                <a:solidFill>
                  <a:srgbClr val="000000"/>
                </a:solidFill>
                <a:latin typeface="inter" panose="020B0502030000000004"/>
              </a:rPr>
              <a:t>Rosie Kennelly </a:t>
            </a:r>
            <a:r>
              <a:rPr lang="en-IE" sz="3600" dirty="0">
                <a:solidFill>
                  <a:srgbClr val="000000"/>
                </a:solidFill>
                <a:latin typeface="inter" panose="020B0502030000000004"/>
              </a:rPr>
              <a:t>on My Uni Life – RTE</a:t>
            </a:r>
            <a:endParaRPr lang="en-IE" sz="3600" b="0" i="0" dirty="0">
              <a:solidFill>
                <a:srgbClr val="000000"/>
              </a:solidFill>
              <a:effectLst/>
              <a:latin typeface="inter" panose="020B0502030000000004"/>
            </a:endParaRPr>
          </a:p>
          <a:p>
            <a:pPr marL="571500" indent="-571500" algn="l">
              <a:buFont typeface="Arial" panose="020B0604020202020204" pitchFamily="34" charset="0"/>
              <a:buChar char="•"/>
            </a:pPr>
            <a:r>
              <a:rPr lang="en-IE" sz="3600" dirty="0">
                <a:solidFill>
                  <a:srgbClr val="000000"/>
                </a:solidFill>
                <a:latin typeface="inter" panose="020B0502030000000004"/>
              </a:rPr>
              <a:t>2 ISE Staff in the </a:t>
            </a:r>
            <a:r>
              <a:rPr lang="en-IE" sz="3600" b="1" dirty="0">
                <a:solidFill>
                  <a:srgbClr val="000000"/>
                </a:solidFill>
                <a:latin typeface="inter" panose="020B0502030000000004"/>
              </a:rPr>
              <a:t>30 under 30 </a:t>
            </a:r>
            <a:r>
              <a:rPr lang="en-IE" sz="3600" dirty="0">
                <a:solidFill>
                  <a:srgbClr val="000000"/>
                </a:solidFill>
                <a:latin typeface="inter" panose="020B0502030000000004"/>
              </a:rPr>
              <a:t>in Tech Talent</a:t>
            </a:r>
            <a:endParaRPr lang="en-IE" sz="3600" b="0" i="0" dirty="0">
              <a:solidFill>
                <a:srgbClr val="000000"/>
              </a:solidFill>
              <a:effectLst/>
              <a:latin typeface="inter" panose="020B0502030000000004"/>
            </a:endParaRPr>
          </a:p>
          <a:p>
            <a:pPr algn="l"/>
            <a:endParaRPr lang="en-IE" sz="4000" dirty="0">
              <a:solidFill>
                <a:srgbClr val="000000"/>
              </a:solidFill>
              <a:latin typeface="inter" panose="020B0502030000000004"/>
            </a:endParaRPr>
          </a:p>
          <a:p>
            <a:pPr algn="l"/>
            <a:endParaRPr lang="en-IE" sz="4000" b="0" i="0" dirty="0">
              <a:solidFill>
                <a:srgbClr val="000000"/>
              </a:solidFill>
              <a:effectLst/>
              <a:latin typeface="inter" panose="020B0502030000000004"/>
            </a:endParaRPr>
          </a:p>
          <a:p>
            <a:endParaRPr lang="en-IE" sz="4000" dirty="0">
              <a:solidFill>
                <a:srgbClr val="000000"/>
              </a:solidFill>
              <a:latin typeface="inter" panose="020B0502030000000004"/>
            </a:endParaRPr>
          </a:p>
          <a:p>
            <a:endParaRPr lang="en-IE" sz="4000" dirty="0">
              <a:solidFill>
                <a:srgbClr val="000000"/>
              </a:solidFill>
              <a:latin typeface="inter" panose="020B0502030000000004"/>
            </a:endParaRPr>
          </a:p>
          <a:p>
            <a:endParaRPr lang="en-IE" sz="4000" dirty="0"/>
          </a:p>
        </p:txBody>
      </p:sp>
      <p:pic>
        <p:nvPicPr>
          <p:cNvPr id="1026" name="Picture 2">
            <a:extLst>
              <a:ext uri="{FF2B5EF4-FFF2-40B4-BE49-F238E27FC236}">
                <a16:creationId xmlns:a16="http://schemas.microsoft.com/office/drawing/2014/main" id="{F6EC4FBF-9EAF-9CD4-662F-456A101046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344" y="5325890"/>
            <a:ext cx="4237925" cy="2825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VERT FOR MY UNI LIFE UNIVERSITY OF LIMERICK">
            <a:extLst>
              <a:ext uri="{FF2B5EF4-FFF2-40B4-BE49-F238E27FC236}">
                <a16:creationId xmlns:a16="http://schemas.microsoft.com/office/drawing/2014/main" id="{FEF32ABA-AC26-E6EA-35EA-3F0426FFFC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2211" y="5298011"/>
            <a:ext cx="2858863" cy="2858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12116C-50D0-DDCC-6FB1-B1AB815F70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2058" y="5325889"/>
            <a:ext cx="5015295" cy="282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67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8195D-8A06-85EA-9182-48F2B9B8A801}"/>
            </a:ext>
          </a:extLst>
        </p:cNvPr>
        <p:cNvGrpSpPr/>
        <p:nvPr/>
      </p:nvGrpSpPr>
      <p:grpSpPr>
        <a:xfrm>
          <a:off x="0" y="0"/>
          <a:ext cx="0" cy="0"/>
          <a:chOff x="0" y="0"/>
          <a:chExt cx="0" cy="0"/>
        </a:xfrm>
      </p:grpSpPr>
      <p:pic>
        <p:nvPicPr>
          <p:cNvPr id="10" name="Picture 9" descr="A picture containing text, sign, clipart&#10;&#10;Description automatically generated">
            <a:extLst>
              <a:ext uri="{FF2B5EF4-FFF2-40B4-BE49-F238E27FC236}">
                <a16:creationId xmlns:a16="http://schemas.microsoft.com/office/drawing/2014/main" id="{2DD157C3-536B-2F3E-211E-FEA6AEC97CE8}"/>
              </a:ext>
            </a:extLst>
          </p:cNvPr>
          <p:cNvPicPr>
            <a:picLocks noChangeAspect="1"/>
          </p:cNvPicPr>
          <p:nvPr/>
        </p:nvPicPr>
        <p:blipFill rotWithShape="1">
          <a:blip r:embed="rId5"/>
          <a:srcRect l="48750" t="-1048" r="4858" b="1048"/>
          <a:stretch/>
        </p:blipFill>
        <p:spPr>
          <a:xfrm>
            <a:off x="12328279" y="512023"/>
            <a:ext cx="2284867" cy="1042950"/>
          </a:xfrm>
          <a:prstGeom prst="rect">
            <a:avLst/>
          </a:prstGeom>
        </p:spPr>
      </p:pic>
      <p:sp>
        <p:nvSpPr>
          <p:cNvPr id="2" name="Title 1">
            <a:extLst>
              <a:ext uri="{FF2B5EF4-FFF2-40B4-BE49-F238E27FC236}">
                <a16:creationId xmlns:a16="http://schemas.microsoft.com/office/drawing/2014/main" id="{5C05D43F-C574-9015-63C0-FB5CFDC1E165}"/>
              </a:ext>
            </a:extLst>
          </p:cNvPr>
          <p:cNvSpPr>
            <a:spLocks noGrp="1"/>
          </p:cNvSpPr>
          <p:nvPr>
            <p:ph type="title"/>
          </p:nvPr>
        </p:nvSpPr>
        <p:spPr>
          <a:xfrm>
            <a:off x="864000" y="855247"/>
            <a:ext cx="14162126" cy="1042950"/>
          </a:xfrm>
        </p:spPr>
        <p:txBody>
          <a:bodyPr/>
          <a:lstStyle/>
          <a:p>
            <a:r>
              <a:rPr lang="en-GB" b="1" dirty="0">
                <a:solidFill>
                  <a:schemeClr val="tx1"/>
                </a:solidFill>
                <a:latin typeface="Inter ExtraBold" panose="02000503000000020004" pitchFamily="2" charset="0"/>
                <a:ea typeface="Inter ExtraBold" panose="02000503000000020004" pitchFamily="2" charset="0"/>
              </a:rPr>
              <a:t>What you will learn</a:t>
            </a:r>
          </a:p>
        </p:txBody>
      </p:sp>
      <p:sp>
        <p:nvSpPr>
          <p:cNvPr id="4" name="TextBox 3">
            <a:extLst>
              <a:ext uri="{FF2B5EF4-FFF2-40B4-BE49-F238E27FC236}">
                <a16:creationId xmlns:a16="http://schemas.microsoft.com/office/drawing/2014/main" id="{DAE960AA-B388-6BC0-85F8-BE23BD8827FE}"/>
              </a:ext>
            </a:extLst>
          </p:cNvPr>
          <p:cNvSpPr txBox="1"/>
          <p:nvPr/>
        </p:nvSpPr>
        <p:spPr>
          <a:xfrm>
            <a:off x="583763" y="9188496"/>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3" name="Picture 2" descr="A picture containing text, sign, clipart&#10;&#10;Description automatically generated">
            <a:extLst>
              <a:ext uri="{FF2B5EF4-FFF2-40B4-BE49-F238E27FC236}">
                <a16:creationId xmlns:a16="http://schemas.microsoft.com/office/drawing/2014/main" id="{E7FA67DB-4F45-0A77-3011-FAFC932B4609}"/>
              </a:ext>
            </a:extLst>
          </p:cNvPr>
          <p:cNvPicPr>
            <a:picLocks noChangeAspect="1"/>
          </p:cNvPicPr>
          <p:nvPr/>
        </p:nvPicPr>
        <p:blipFill rotWithShape="1">
          <a:blip r:embed="rId5"/>
          <a:srcRect l="48750" t="-1048" r="4858" b="1048"/>
          <a:stretch/>
        </p:blipFill>
        <p:spPr>
          <a:xfrm>
            <a:off x="1347533" y="8832869"/>
            <a:ext cx="2284867" cy="1042950"/>
          </a:xfrm>
          <a:prstGeom prst="rect">
            <a:avLst/>
          </a:prstGeom>
        </p:spPr>
      </p:pic>
      <p:sp>
        <p:nvSpPr>
          <p:cNvPr id="5" name="TextBox 4">
            <a:extLst>
              <a:ext uri="{FF2B5EF4-FFF2-40B4-BE49-F238E27FC236}">
                <a16:creationId xmlns:a16="http://schemas.microsoft.com/office/drawing/2014/main" id="{ABEAD49D-B4F8-BC22-603C-F8AD2A7AC428}"/>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7" name="object 3">
            <a:extLst>
              <a:ext uri="{FF2B5EF4-FFF2-40B4-BE49-F238E27FC236}">
                <a16:creationId xmlns:a16="http://schemas.microsoft.com/office/drawing/2014/main" id="{8B697477-28E1-33F4-AE27-D5F8DA1F735D}"/>
              </a:ext>
            </a:extLst>
          </p:cNvPr>
          <p:cNvSpPr/>
          <p:nvPr/>
        </p:nvSpPr>
        <p:spPr>
          <a:xfrm>
            <a:off x="0" y="8832869"/>
            <a:ext cx="16257588" cy="1325544"/>
          </a:xfrm>
          <a:prstGeom prst="rect">
            <a:avLst/>
          </a:prstGeom>
          <a:blipFill dpi="0" rotWithShape="1">
            <a:blip r:embed="rId6" cstate="print"/>
            <a:srcRect/>
            <a:stretch>
              <a:fillRect/>
            </a:stretch>
          </a:blipFill>
        </p:spPr>
        <p:txBody>
          <a:bodyPr wrap="square" lIns="0" tIns="0" rIns="0" bIns="0" rtlCol="0"/>
          <a:lstStyle/>
          <a:p>
            <a:endParaRPr sz="3795"/>
          </a:p>
        </p:txBody>
      </p:sp>
      <p:pic>
        <p:nvPicPr>
          <p:cNvPr id="8" name="Picture 7" descr="A black and white sign with white text&#10;&#10;Description automatically generated">
            <a:extLst>
              <a:ext uri="{FF2B5EF4-FFF2-40B4-BE49-F238E27FC236}">
                <a16:creationId xmlns:a16="http://schemas.microsoft.com/office/drawing/2014/main" id="{D7033DDF-6FE1-1279-9F1B-8FB30F55E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9" name="TextBox 8">
            <a:extLst>
              <a:ext uri="{FF2B5EF4-FFF2-40B4-BE49-F238E27FC236}">
                <a16:creationId xmlns:a16="http://schemas.microsoft.com/office/drawing/2014/main" id="{DEDBB40E-98CF-E5F2-C7FD-83C65BC95851}"/>
              </a:ext>
            </a:extLst>
          </p:cNvPr>
          <p:cNvSpPr txBox="1"/>
          <p:nvPr/>
        </p:nvSpPr>
        <p:spPr>
          <a:xfrm>
            <a:off x="1900733" y="6927066"/>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B169458E-F52C-6AA8-04D1-5536F6C3F9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14" name="Content Placeholder 13">
            <a:extLst>
              <a:ext uri="{FF2B5EF4-FFF2-40B4-BE49-F238E27FC236}">
                <a16:creationId xmlns:a16="http://schemas.microsoft.com/office/drawing/2014/main" id="{D62F7AB8-1544-5CF1-C856-32C625766F26}"/>
              </a:ext>
            </a:extLst>
          </p:cNvPr>
          <p:cNvSpPr>
            <a:spLocks noGrp="1"/>
          </p:cNvSpPr>
          <p:nvPr>
            <p:ph idx="1"/>
          </p:nvPr>
        </p:nvSpPr>
        <p:spPr/>
        <p:txBody>
          <a:bodyPr/>
          <a:lstStyle/>
          <a:p>
            <a:r>
              <a:rPr lang="en-IE" dirty="0">
                <a:latin typeface="Inter" panose="02000503000000020004" pitchFamily="2" charset="0"/>
                <a:ea typeface="Inter" panose="02000503000000020004" pitchFamily="2" charset="0"/>
              </a:rPr>
              <a:t>Coding Languages – Python, Java, </a:t>
            </a:r>
            <a:r>
              <a:rPr lang="en-IE" dirty="0" err="1">
                <a:latin typeface="Inter" panose="02000503000000020004" pitchFamily="2" charset="0"/>
                <a:ea typeface="Inter" panose="02000503000000020004" pitchFamily="2" charset="0"/>
              </a:rPr>
              <a:t>GoLang</a:t>
            </a:r>
            <a:r>
              <a:rPr lang="en-IE" dirty="0">
                <a:latin typeface="Inter" panose="02000503000000020004" pitchFamily="2" charset="0"/>
                <a:ea typeface="Inter" panose="02000503000000020004" pitchFamily="2" charset="0"/>
              </a:rPr>
              <a:t>, C++, etc.</a:t>
            </a:r>
          </a:p>
          <a:p>
            <a:r>
              <a:rPr lang="fr-FR" dirty="0">
                <a:latin typeface="Inter" panose="02000503000000020004" pitchFamily="2" charset="0"/>
                <a:ea typeface="Inter" panose="02000503000000020004" pitchFamily="2" charset="0"/>
              </a:rPr>
              <a:t>Full Stack </a:t>
            </a:r>
            <a:r>
              <a:rPr lang="fr-FR" dirty="0" err="1">
                <a:latin typeface="Inter" panose="02000503000000020004" pitchFamily="2" charset="0"/>
                <a:ea typeface="Inter" panose="02000503000000020004" pitchFamily="2" charset="0"/>
              </a:rPr>
              <a:t>Development</a:t>
            </a:r>
            <a:endParaRPr lang="en-IE" dirty="0">
              <a:latin typeface="Inter" panose="02000503000000020004" pitchFamily="2" charset="0"/>
              <a:ea typeface="Inter" panose="02000503000000020004" pitchFamily="2" charset="0"/>
            </a:endParaRPr>
          </a:p>
          <a:p>
            <a:r>
              <a:rPr lang="en-IE" dirty="0">
                <a:latin typeface="Inter" panose="02000503000000020004" pitchFamily="2" charset="0"/>
                <a:ea typeface="Inter" panose="02000503000000020004" pitchFamily="2" charset="0"/>
              </a:rPr>
              <a:t>Arduinos - single-board microcontroller for building digital devices</a:t>
            </a:r>
          </a:p>
          <a:p>
            <a:r>
              <a:rPr lang="en-IE" dirty="0">
                <a:latin typeface="Inter" panose="02000503000000020004" pitchFamily="2" charset="0"/>
                <a:ea typeface="Inter" panose="02000503000000020004" pitchFamily="2" charset="0"/>
              </a:rPr>
              <a:t>Artificial Intelligence</a:t>
            </a:r>
          </a:p>
          <a:p>
            <a:r>
              <a:rPr lang="en-IE" dirty="0">
                <a:latin typeface="Inter" panose="02000503000000020004" pitchFamily="2" charset="0"/>
                <a:ea typeface="Inter" panose="02000503000000020004" pitchFamily="2" charset="0"/>
              </a:rPr>
              <a:t>Cloud computing</a:t>
            </a:r>
          </a:p>
          <a:p>
            <a:r>
              <a:rPr lang="en-IE" dirty="0">
                <a:latin typeface="Inter" panose="02000503000000020004" pitchFamily="2" charset="0"/>
                <a:ea typeface="Inter" panose="02000503000000020004" pitchFamily="2" charset="0"/>
              </a:rPr>
              <a:t>Ethical Hacking</a:t>
            </a:r>
          </a:p>
          <a:p>
            <a:r>
              <a:rPr lang="en-IE" dirty="0">
                <a:latin typeface="Inter" panose="02000503000000020004" pitchFamily="2" charset="0"/>
                <a:ea typeface="Inter" panose="02000503000000020004" pitchFamily="2" charset="0"/>
              </a:rPr>
              <a:t>Operating Systems</a:t>
            </a:r>
          </a:p>
          <a:p>
            <a:r>
              <a:rPr lang="en-IE" dirty="0">
                <a:latin typeface="Inter" panose="02000503000000020004" pitchFamily="2" charset="0"/>
                <a:ea typeface="Inter" panose="02000503000000020004" pitchFamily="2" charset="0"/>
              </a:rPr>
              <a:t>Data Structures &amp; Algorithms</a:t>
            </a:r>
          </a:p>
          <a:p>
            <a:r>
              <a:rPr lang="en-IE" dirty="0">
                <a:latin typeface="Inter" panose="02000503000000020004" pitchFamily="2" charset="0"/>
                <a:ea typeface="Inter" panose="02000503000000020004" pitchFamily="2" charset="0"/>
              </a:rPr>
              <a:t>Containers</a:t>
            </a:r>
          </a:p>
          <a:p>
            <a:r>
              <a:rPr lang="en-IE" dirty="0">
                <a:latin typeface="Inter" panose="02000503000000020004" pitchFamily="2" charset="0"/>
                <a:ea typeface="Inter" panose="02000503000000020004" pitchFamily="2" charset="0"/>
              </a:rPr>
              <a:t>Professional Development</a:t>
            </a:r>
          </a:p>
          <a:p>
            <a:r>
              <a:rPr lang="en-IE" dirty="0">
                <a:latin typeface="Inter" panose="02000503000000020004" pitchFamily="2" charset="0"/>
                <a:ea typeface="Inter" panose="02000503000000020004" pitchFamily="2" charset="0"/>
              </a:rPr>
              <a:t>Teamwork</a:t>
            </a:r>
          </a:p>
          <a:p>
            <a:pPr marL="0" indent="0">
              <a:buNone/>
            </a:pPr>
            <a:endParaRPr lang="en-IE" dirty="0">
              <a:latin typeface="Inter" panose="02000503000000020004" pitchFamily="2" charset="0"/>
              <a:ea typeface="Inter" panose="02000503000000020004" pitchFamily="2" charset="0"/>
            </a:endParaRPr>
          </a:p>
        </p:txBody>
      </p:sp>
      <p:pic>
        <p:nvPicPr>
          <p:cNvPr id="12" name="Picture 11" descr="A close-up of a device&#10;&#10;Description automatically generated">
            <a:extLst>
              <a:ext uri="{FF2B5EF4-FFF2-40B4-BE49-F238E27FC236}">
                <a16:creationId xmlns:a16="http://schemas.microsoft.com/office/drawing/2014/main" id="{625E2B03-243B-976F-420E-FECE8F218DB1}"/>
              </a:ext>
            </a:extLst>
          </p:cNvPr>
          <p:cNvPicPr>
            <a:picLocks noChangeAspect="1"/>
          </p:cNvPicPr>
          <p:nvPr/>
        </p:nvPicPr>
        <p:blipFill>
          <a:blip r:embed="rId9"/>
          <a:stretch>
            <a:fillRect/>
          </a:stretch>
        </p:blipFill>
        <p:spPr>
          <a:xfrm>
            <a:off x="6946276" y="6222557"/>
            <a:ext cx="2577202" cy="1709629"/>
          </a:xfrm>
          <a:prstGeom prst="rect">
            <a:avLst/>
          </a:prstGeom>
        </p:spPr>
      </p:pic>
      <p:pic>
        <p:nvPicPr>
          <p:cNvPr id="15" name="Picture 14" descr="A red and white toy on a chair&#10;&#10;Description automatically generated">
            <a:extLst>
              <a:ext uri="{FF2B5EF4-FFF2-40B4-BE49-F238E27FC236}">
                <a16:creationId xmlns:a16="http://schemas.microsoft.com/office/drawing/2014/main" id="{3EFE5348-DBFF-7E12-5CBC-0E3D10EC8C63}"/>
              </a:ext>
            </a:extLst>
          </p:cNvPr>
          <p:cNvPicPr>
            <a:picLocks noChangeAspect="1"/>
          </p:cNvPicPr>
          <p:nvPr/>
        </p:nvPicPr>
        <p:blipFill>
          <a:blip r:embed="rId10"/>
          <a:stretch>
            <a:fillRect/>
          </a:stretch>
        </p:blipFill>
        <p:spPr>
          <a:xfrm>
            <a:off x="13849437" y="2412000"/>
            <a:ext cx="1982649" cy="2192084"/>
          </a:xfrm>
          <a:prstGeom prst="rect">
            <a:avLst/>
          </a:prstGeom>
        </p:spPr>
      </p:pic>
      <p:pic>
        <p:nvPicPr>
          <p:cNvPr id="16" name="VIDEO-2024-03-10-15-38-45">
            <a:hlinkClick r:id="" action="ppaction://media"/>
            <a:extLst>
              <a:ext uri="{FF2B5EF4-FFF2-40B4-BE49-F238E27FC236}">
                <a16:creationId xmlns:a16="http://schemas.microsoft.com/office/drawing/2014/main" id="{70C20E74-68DE-69C7-4985-6463B4069E7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826873" y="2447370"/>
            <a:ext cx="1644063" cy="2192084"/>
          </a:xfrm>
          <a:prstGeom prst="rect">
            <a:avLst/>
          </a:prstGeom>
        </p:spPr>
      </p:pic>
      <p:sp>
        <p:nvSpPr>
          <p:cNvPr id="18" name="TextBox 17">
            <a:extLst>
              <a:ext uri="{FF2B5EF4-FFF2-40B4-BE49-F238E27FC236}">
                <a16:creationId xmlns:a16="http://schemas.microsoft.com/office/drawing/2014/main" id="{2E00D1A6-7B34-D319-1D51-D23A7C832790}"/>
              </a:ext>
            </a:extLst>
          </p:cNvPr>
          <p:cNvSpPr txBox="1"/>
          <p:nvPr/>
        </p:nvSpPr>
        <p:spPr>
          <a:xfrm>
            <a:off x="9894428" y="4975092"/>
            <a:ext cx="5629471" cy="3046988"/>
          </a:xfrm>
          <a:prstGeom prst="rect">
            <a:avLst/>
          </a:prstGeom>
          <a:noFill/>
        </p:spPr>
        <p:txBody>
          <a:bodyPr wrap="square">
            <a:spAutoFit/>
          </a:bodyPr>
          <a:lstStyle/>
          <a:p>
            <a:pPr marL="285750" lvl="0" indent="-285750">
              <a:buFont typeface="Arial" panose="020B0604020202020204" pitchFamily="34" charset="0"/>
              <a:buChar char="•"/>
            </a:pPr>
            <a:r>
              <a:rPr lang="en-IE" sz="1600" dirty="0">
                <a:effectLst/>
                <a:latin typeface="Aptos" panose="020B0004020202020204" pitchFamily="34" charset="0"/>
                <a:ea typeface="Times New Roman" panose="02020603050405020304" pitchFamily="18" charset="0"/>
                <a:cs typeface="Times New Roman" panose="02020603050405020304" pitchFamily="18" charset="0"/>
              </a:rPr>
              <a:t>It uses 2 Raspberry Pi Pico W, one in the Pokémon and one in the controller and they talk over </a:t>
            </a:r>
            <a:r>
              <a:rPr lang="en-IE" sz="1600" dirty="0" err="1">
                <a:effectLst/>
                <a:latin typeface="Aptos" panose="020B0004020202020204" pitchFamily="34" charset="0"/>
                <a:ea typeface="Times New Roman" panose="02020603050405020304" pitchFamily="18" charset="0"/>
                <a:cs typeface="Times New Roman" panose="02020603050405020304" pitchFamily="18" charset="0"/>
              </a:rPr>
              <a:t>wifi</a:t>
            </a:r>
            <a:r>
              <a:rPr lang="en-IE" sz="1600" dirty="0">
                <a:effectLst/>
                <a:latin typeface="Aptos" panose="020B0004020202020204" pitchFamily="34" charset="0"/>
                <a:ea typeface="Times New Roman" panose="02020603050405020304" pitchFamily="18" charset="0"/>
                <a:cs typeface="Times New Roman" panose="02020603050405020304" pitchFamily="18" charset="0"/>
              </a:rPr>
              <a:t>.</a:t>
            </a:r>
            <a:r>
              <a:rPr lang="en-IE" sz="1600" dirty="0">
                <a:latin typeface="Calibri" panose="020F0502020204030204" pitchFamily="34" charset="0"/>
                <a:ea typeface="Times New Roman" panose="02020603050405020304" pitchFamily="18" charset="0"/>
                <a:cs typeface="Times New Roman" panose="02020603050405020304" pitchFamily="18" charset="0"/>
              </a:rPr>
              <a:t> </a:t>
            </a:r>
            <a:r>
              <a:rPr lang="en-IE" sz="1600" dirty="0">
                <a:effectLst/>
                <a:latin typeface="Aptos" panose="020B0004020202020204" pitchFamily="34" charset="0"/>
                <a:ea typeface="DengXian" panose="02010600030101010101" pitchFamily="2" charset="-122"/>
              </a:rPr>
              <a:t>Raspberry Pi Pico W are very cheap (€4-6) and are a great    place to start learning coding and electronics if any  students want to learn more </a:t>
            </a:r>
            <a:endParaRPr lang="en-IE" sz="1600" dirty="0">
              <a:effectLst/>
              <a:latin typeface="Calibri" panose="020F0502020204030204" pitchFamily="34" charset="0"/>
              <a:ea typeface="DengXian" panose="02010600030101010101" pitchFamily="2" charset="-122"/>
            </a:endParaRPr>
          </a:p>
          <a:p>
            <a:pPr marL="285750" lvl="0" indent="-285750">
              <a:buFont typeface="Arial" panose="020B0604020202020204" pitchFamily="34" charset="0"/>
              <a:buChar char="•"/>
            </a:pPr>
            <a:r>
              <a:rPr lang="en-IE" sz="1600" dirty="0">
                <a:effectLst/>
                <a:latin typeface="Aptos" panose="020B0004020202020204" pitchFamily="34" charset="0"/>
                <a:ea typeface="Times New Roman" panose="02020603050405020304" pitchFamily="18" charset="0"/>
                <a:cs typeface="Times New Roman" panose="02020603050405020304" pitchFamily="18" charset="0"/>
              </a:rPr>
              <a:t>It has three motors, one in each foot  and one in the tail. </a:t>
            </a:r>
            <a:endParaRPr lang="en-IE" sz="1600" dirty="0">
              <a:effectLst/>
              <a:latin typeface="Calibri" panose="020F050202020403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IE" sz="1600" dirty="0">
                <a:effectLst/>
                <a:latin typeface="Aptos" panose="020B0004020202020204" pitchFamily="34" charset="0"/>
                <a:ea typeface="Times New Roman" panose="02020603050405020304" pitchFamily="18" charset="0"/>
                <a:cs typeface="Times New Roman" panose="02020603050405020304" pitchFamily="18" charset="0"/>
              </a:rPr>
              <a:t>I also had lights in the mouth and servo motors in the arms.</a:t>
            </a:r>
            <a:endParaRPr lang="en-IE" sz="1600" dirty="0">
              <a:effectLst/>
              <a:latin typeface="Calibri" panose="020F050202020403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IE" sz="1600" dirty="0">
                <a:effectLst/>
                <a:latin typeface="Aptos" panose="020B0004020202020204" pitchFamily="34" charset="0"/>
                <a:ea typeface="Times New Roman" panose="02020603050405020304" pitchFamily="18" charset="0"/>
                <a:cs typeface="Times New Roman" panose="02020603050405020304" pitchFamily="18" charset="0"/>
              </a:rPr>
              <a:t>The Pokémon was 3D printed, and then sanded, glued and painted.</a:t>
            </a:r>
            <a:endParaRPr lang="en-IE" sz="1600" dirty="0">
              <a:effectLst/>
              <a:latin typeface="Calibri" panose="020F050202020403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IE" sz="1600" dirty="0">
                <a:effectLst/>
                <a:latin typeface="Aptos" panose="020B0004020202020204" pitchFamily="34" charset="0"/>
                <a:ea typeface="Times New Roman" panose="02020603050405020304" pitchFamily="18" charset="0"/>
                <a:cs typeface="Times New Roman" panose="02020603050405020304" pitchFamily="18" charset="0"/>
              </a:rPr>
              <a:t>The controller uses a </a:t>
            </a:r>
            <a:r>
              <a:rPr lang="en-IE" sz="1600" dirty="0" err="1">
                <a:effectLst/>
                <a:latin typeface="Aptos" panose="020B0004020202020204" pitchFamily="34" charset="0"/>
                <a:ea typeface="Times New Roman" panose="02020603050405020304" pitchFamily="18" charset="0"/>
                <a:cs typeface="Times New Roman" panose="02020603050405020304" pitchFamily="18" charset="0"/>
              </a:rPr>
              <a:t>thumbstick</a:t>
            </a:r>
            <a:r>
              <a:rPr lang="en-IE" sz="1600" dirty="0">
                <a:effectLst/>
                <a:latin typeface="Aptos" panose="020B0004020202020204" pitchFamily="34" charset="0"/>
                <a:ea typeface="Times New Roman" panose="02020603050405020304" pitchFamily="18" charset="0"/>
                <a:cs typeface="Times New Roman" panose="02020603050405020304" pitchFamily="18" charset="0"/>
              </a:rPr>
              <a:t> to control the Pokémon, and has three buttons for the arms and lights.</a:t>
            </a:r>
            <a:endParaRPr lang="en-IE" sz="1600" dirty="0">
              <a:effectLst/>
              <a:latin typeface="Calibri" panose="020F050202020403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IE" sz="1600" dirty="0">
                <a:effectLst/>
                <a:latin typeface="Aptos" panose="020B0004020202020204" pitchFamily="34" charset="0"/>
                <a:ea typeface="Times New Roman" panose="02020603050405020304" pitchFamily="18" charset="0"/>
                <a:cs typeface="Times New Roman" panose="02020603050405020304" pitchFamily="18" charset="0"/>
              </a:rPr>
              <a:t>All the code is written in Python </a:t>
            </a:r>
            <a:endParaRPr lang="en-IE" sz="1600" dirty="0">
              <a:effectLst/>
              <a:latin typeface="Calibri" panose="020F050202020403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511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BA9A7-D819-802B-EB00-F92D1F582C13}"/>
            </a:ext>
          </a:extLst>
        </p:cNvPr>
        <p:cNvGrpSpPr/>
        <p:nvPr/>
      </p:nvGrpSpPr>
      <p:grpSpPr>
        <a:xfrm>
          <a:off x="0" y="0"/>
          <a:ext cx="0" cy="0"/>
          <a:chOff x="0" y="0"/>
          <a:chExt cx="0" cy="0"/>
        </a:xfrm>
      </p:grpSpPr>
      <p:pic>
        <p:nvPicPr>
          <p:cNvPr id="10" name="Picture 9" descr="A picture containing text, sign, clipart&#10;&#10;Description automatically generated">
            <a:extLst>
              <a:ext uri="{FF2B5EF4-FFF2-40B4-BE49-F238E27FC236}">
                <a16:creationId xmlns:a16="http://schemas.microsoft.com/office/drawing/2014/main" id="{B24A511A-3FBE-E540-ECC2-16D5BB2587A8}"/>
              </a:ext>
            </a:extLst>
          </p:cNvPr>
          <p:cNvPicPr>
            <a:picLocks noChangeAspect="1"/>
          </p:cNvPicPr>
          <p:nvPr/>
        </p:nvPicPr>
        <p:blipFill rotWithShape="1">
          <a:blip r:embed="rId3"/>
          <a:srcRect l="48750" t="-1048" r="4858" b="1048"/>
          <a:stretch/>
        </p:blipFill>
        <p:spPr>
          <a:xfrm>
            <a:off x="12328279" y="512023"/>
            <a:ext cx="2284867" cy="1042950"/>
          </a:xfrm>
          <a:prstGeom prst="rect">
            <a:avLst/>
          </a:prstGeom>
        </p:spPr>
      </p:pic>
      <p:sp>
        <p:nvSpPr>
          <p:cNvPr id="2" name="Title 1">
            <a:extLst>
              <a:ext uri="{FF2B5EF4-FFF2-40B4-BE49-F238E27FC236}">
                <a16:creationId xmlns:a16="http://schemas.microsoft.com/office/drawing/2014/main" id="{1B90B49A-369C-9304-98BF-23774363838A}"/>
              </a:ext>
            </a:extLst>
          </p:cNvPr>
          <p:cNvSpPr>
            <a:spLocks noGrp="1"/>
          </p:cNvSpPr>
          <p:nvPr>
            <p:ph type="title"/>
          </p:nvPr>
        </p:nvSpPr>
        <p:spPr>
          <a:xfrm>
            <a:off x="864000" y="855247"/>
            <a:ext cx="14162126" cy="1042950"/>
          </a:xfrm>
        </p:spPr>
        <p:txBody>
          <a:bodyPr/>
          <a:lstStyle/>
          <a:p>
            <a:r>
              <a:rPr lang="en-GB" b="1" dirty="0">
                <a:latin typeface="Inter ExtraBold" panose="02000503000000020004" pitchFamily="2" charset="0"/>
                <a:ea typeface="Inter ExtraBold" panose="02000503000000020004" pitchFamily="2" charset="0"/>
              </a:rPr>
              <a:t>Problem Solving</a:t>
            </a:r>
          </a:p>
        </p:txBody>
      </p:sp>
      <p:sp>
        <p:nvSpPr>
          <p:cNvPr id="4" name="TextBox 3">
            <a:extLst>
              <a:ext uri="{FF2B5EF4-FFF2-40B4-BE49-F238E27FC236}">
                <a16:creationId xmlns:a16="http://schemas.microsoft.com/office/drawing/2014/main" id="{D4D3EA65-2045-743B-E96D-E99D93ECE5CC}"/>
              </a:ext>
            </a:extLst>
          </p:cNvPr>
          <p:cNvSpPr txBox="1"/>
          <p:nvPr/>
        </p:nvSpPr>
        <p:spPr>
          <a:xfrm>
            <a:off x="583763" y="9188496"/>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3" name="Picture 2" descr="A picture containing text, sign, clipart&#10;&#10;Description automatically generated">
            <a:extLst>
              <a:ext uri="{FF2B5EF4-FFF2-40B4-BE49-F238E27FC236}">
                <a16:creationId xmlns:a16="http://schemas.microsoft.com/office/drawing/2014/main" id="{C62D9765-BCDD-91A7-7244-84C190070517}"/>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5" name="TextBox 4">
            <a:extLst>
              <a:ext uri="{FF2B5EF4-FFF2-40B4-BE49-F238E27FC236}">
                <a16:creationId xmlns:a16="http://schemas.microsoft.com/office/drawing/2014/main" id="{8DB2887D-347C-EC29-3140-11A95DE579E9}"/>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7" name="object 3">
            <a:extLst>
              <a:ext uri="{FF2B5EF4-FFF2-40B4-BE49-F238E27FC236}">
                <a16:creationId xmlns:a16="http://schemas.microsoft.com/office/drawing/2014/main" id="{A38D9527-C47C-88AA-75EA-51EAAEC22ED8}"/>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8" name="Picture 7" descr="A black and white sign with white text&#10;&#10;Description automatically generated">
            <a:extLst>
              <a:ext uri="{FF2B5EF4-FFF2-40B4-BE49-F238E27FC236}">
                <a16:creationId xmlns:a16="http://schemas.microsoft.com/office/drawing/2014/main" id="{406B0A43-AD21-F86D-7F64-9931FF4C7B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9" name="TextBox 8">
            <a:extLst>
              <a:ext uri="{FF2B5EF4-FFF2-40B4-BE49-F238E27FC236}">
                <a16:creationId xmlns:a16="http://schemas.microsoft.com/office/drawing/2014/main" id="{ADC1172F-0D87-0959-24C8-8B4AC77CFDC8}"/>
              </a:ext>
            </a:extLst>
          </p:cNvPr>
          <p:cNvSpPr txBox="1"/>
          <p:nvPr/>
        </p:nvSpPr>
        <p:spPr>
          <a:xfrm>
            <a:off x="1900733" y="6927066"/>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AECB34C2-E827-382F-E0B2-E82CE76F9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pic>
        <p:nvPicPr>
          <p:cNvPr id="12" name="Picture 11">
            <a:extLst>
              <a:ext uri="{FF2B5EF4-FFF2-40B4-BE49-F238E27FC236}">
                <a16:creationId xmlns:a16="http://schemas.microsoft.com/office/drawing/2014/main" id="{96EF70A9-2FC5-EB04-6592-F2B13C2FFE1E}"/>
              </a:ext>
            </a:extLst>
          </p:cNvPr>
          <p:cNvPicPr>
            <a:picLocks noChangeAspect="1"/>
          </p:cNvPicPr>
          <p:nvPr/>
        </p:nvPicPr>
        <p:blipFill>
          <a:blip r:embed="rId7"/>
          <a:stretch>
            <a:fillRect/>
          </a:stretch>
        </p:blipFill>
        <p:spPr>
          <a:xfrm>
            <a:off x="1022104" y="3424682"/>
            <a:ext cx="14213380" cy="2717919"/>
          </a:xfrm>
          <a:prstGeom prst="rect">
            <a:avLst/>
          </a:prstGeom>
        </p:spPr>
      </p:pic>
    </p:spTree>
    <p:extLst>
      <p:ext uri="{BB962C8B-B14F-4D97-AF65-F5344CB8AC3E}">
        <p14:creationId xmlns:p14="http://schemas.microsoft.com/office/powerpoint/2010/main" val="330096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7048760-3755-9B41-990E-06FB4E979D51}"/>
              </a:ext>
            </a:extLst>
          </p:cNvPr>
          <p:cNvSpPr>
            <a:spLocks noGrp="1"/>
          </p:cNvSpPr>
          <p:nvPr>
            <p:ph type="title"/>
          </p:nvPr>
        </p:nvSpPr>
        <p:spPr>
          <a:xfrm>
            <a:off x="534838" y="613569"/>
            <a:ext cx="6211019" cy="1423950"/>
          </a:xfrm>
        </p:spPr>
        <p:txBody>
          <a:bodyPr/>
          <a:lstStyle/>
          <a:p>
            <a:r>
              <a:rPr lang="en-US" sz="4500" b="1" dirty="0">
                <a:solidFill>
                  <a:schemeClr val="accent2"/>
                </a:solidFill>
                <a:latin typeface="Inter ExtraBold" panose="02000503000000020004" pitchFamily="2" charset="0"/>
                <a:ea typeface="Inter ExtraBold" panose="02000503000000020004" pitchFamily="2" charset="0"/>
              </a:rPr>
              <a:t>Entry Requirements</a:t>
            </a:r>
          </a:p>
        </p:txBody>
      </p:sp>
      <p:sp>
        <p:nvSpPr>
          <p:cNvPr id="10" name="Text Placeholder 9">
            <a:extLst>
              <a:ext uri="{FF2B5EF4-FFF2-40B4-BE49-F238E27FC236}">
                <a16:creationId xmlns:a16="http://schemas.microsoft.com/office/drawing/2014/main" id="{685F52CC-4D49-4C4F-AC5C-3D06C3188597}"/>
              </a:ext>
            </a:extLst>
          </p:cNvPr>
          <p:cNvSpPr>
            <a:spLocks noGrp="1"/>
          </p:cNvSpPr>
          <p:nvPr>
            <p:ph type="body" sz="half" idx="2"/>
          </p:nvPr>
        </p:nvSpPr>
        <p:spPr>
          <a:xfrm>
            <a:off x="534564" y="1451050"/>
            <a:ext cx="15187912" cy="6660338"/>
          </a:xfrm>
        </p:spPr>
        <p:txBody>
          <a:bodyPr vert="horz" lIns="91440" tIns="45720" rIns="91440" bIns="45720" rtlCol="0" anchor="t">
            <a:noAutofit/>
          </a:bodyPr>
          <a:lstStyle/>
          <a:p>
            <a:pPr marL="12700">
              <a:lnSpc>
                <a:spcPct val="100000"/>
              </a:lnSpc>
              <a:spcBef>
                <a:spcPts val="760"/>
              </a:spcBef>
            </a:pPr>
            <a:r>
              <a:rPr lang="en-IE" sz="2400" spc="20" dirty="0">
                <a:solidFill>
                  <a:schemeClr val="accent2"/>
                </a:solidFill>
                <a:latin typeface="Inter" panose="02000503000000020004" pitchFamily="2" charset="0"/>
                <a:ea typeface="Inter" panose="02000503000000020004" pitchFamily="2" charset="0"/>
                <a:cs typeface="Inter"/>
              </a:rPr>
              <a:t>Leaving</a:t>
            </a:r>
            <a:r>
              <a:rPr lang="en-IE" sz="2400" spc="-65" dirty="0">
                <a:solidFill>
                  <a:schemeClr val="accent2"/>
                </a:solidFill>
                <a:latin typeface="Inter" panose="02000503000000020004" pitchFamily="2" charset="0"/>
                <a:ea typeface="Inter" panose="02000503000000020004" pitchFamily="2" charset="0"/>
                <a:cs typeface="Inter"/>
              </a:rPr>
              <a:t> </a:t>
            </a:r>
            <a:r>
              <a:rPr lang="en-IE" sz="2400" spc="25" dirty="0">
                <a:solidFill>
                  <a:schemeClr val="accent2"/>
                </a:solidFill>
                <a:latin typeface="Inter" panose="02000503000000020004" pitchFamily="2" charset="0"/>
                <a:ea typeface="Inter" panose="02000503000000020004" pitchFamily="2" charset="0"/>
                <a:cs typeface="Inter"/>
              </a:rPr>
              <a:t>Certificate</a:t>
            </a:r>
            <a:endParaRPr lang="en-IE" sz="2400" dirty="0">
              <a:solidFill>
                <a:schemeClr val="accent2"/>
              </a:solidFill>
              <a:latin typeface="Inter" panose="02000503000000020004" pitchFamily="2" charset="0"/>
              <a:ea typeface="Inter" panose="02000503000000020004" pitchFamily="2" charset="0"/>
              <a:cs typeface="Inter"/>
            </a:endParaRPr>
          </a:p>
          <a:p>
            <a:pPr marL="355600" marR="25400" indent="-342900">
              <a:lnSpc>
                <a:spcPct val="100000"/>
              </a:lnSpc>
              <a:buFont typeface="Arial" panose="020B0604020202020204" pitchFamily="34" charset="0"/>
              <a:buChar char="•"/>
              <a:tabLst>
                <a:tab pos="240665" algn="l"/>
                <a:tab pos="241300" algn="l"/>
              </a:tabLst>
            </a:pPr>
            <a:r>
              <a:rPr lang="en-IE" sz="2400" b="0" dirty="0">
                <a:solidFill>
                  <a:schemeClr val="tx1"/>
                </a:solidFill>
                <a:latin typeface="Inter" panose="02000503000000020004" pitchFamily="2" charset="0"/>
                <a:ea typeface="Inter" panose="02000503000000020004" pitchFamily="2" charset="0"/>
                <a:cs typeface="Inter"/>
              </a:rPr>
              <a:t>Leaving</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10" dirty="0">
                <a:solidFill>
                  <a:schemeClr val="tx1"/>
                </a:solidFill>
                <a:latin typeface="Inter" panose="02000503000000020004" pitchFamily="2" charset="0"/>
                <a:ea typeface="Inter" panose="02000503000000020004" pitchFamily="2" charset="0"/>
                <a:cs typeface="Inter"/>
              </a:rPr>
              <a:t>Certificate</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(or</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an</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approved</a:t>
            </a:r>
            <a:r>
              <a:rPr lang="en-IE" sz="2400" b="0" spc="-20"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equivalent)</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15" dirty="0">
                <a:solidFill>
                  <a:schemeClr val="tx1"/>
                </a:solidFill>
                <a:latin typeface="Inter" panose="02000503000000020004" pitchFamily="2" charset="0"/>
                <a:ea typeface="Inter" panose="02000503000000020004" pitchFamily="2" charset="0"/>
                <a:cs typeface="Inter"/>
              </a:rPr>
              <a:t>with</a:t>
            </a:r>
            <a:r>
              <a:rPr lang="en-IE" sz="2400" b="0" spc="-20"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a</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10" dirty="0">
                <a:solidFill>
                  <a:schemeClr val="tx1"/>
                </a:solidFill>
                <a:latin typeface="Inter" panose="02000503000000020004" pitchFamily="2" charset="0"/>
                <a:ea typeface="Inter" panose="02000503000000020004" pitchFamily="2" charset="0"/>
                <a:cs typeface="Inter"/>
              </a:rPr>
              <a:t>minimum</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of</a:t>
            </a:r>
            <a:r>
              <a:rPr lang="en-IE" sz="2400" b="0" spc="-20" dirty="0">
                <a:solidFill>
                  <a:schemeClr val="tx1"/>
                </a:solidFill>
                <a:latin typeface="Inter" panose="02000503000000020004" pitchFamily="2" charset="0"/>
                <a:ea typeface="Inter" panose="02000503000000020004" pitchFamily="2" charset="0"/>
                <a:cs typeface="Inter"/>
              </a:rPr>
              <a:t> </a:t>
            </a:r>
            <a:r>
              <a:rPr lang="en-IE" sz="2400" b="0" dirty="0">
                <a:solidFill>
                  <a:schemeClr val="tx1"/>
                </a:solidFill>
                <a:latin typeface="Inter" panose="02000503000000020004" pitchFamily="2" charset="0"/>
                <a:ea typeface="Inter" panose="02000503000000020004" pitchFamily="2" charset="0"/>
                <a:cs typeface="Inter"/>
              </a:rPr>
              <a:t>two</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H5,</a:t>
            </a:r>
            <a:r>
              <a:rPr lang="en-IE" sz="2400" b="0" spc="-3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and</a:t>
            </a:r>
            <a:r>
              <a:rPr lang="en-IE" sz="2400" b="0" spc="-25" dirty="0">
                <a:solidFill>
                  <a:schemeClr val="tx1"/>
                </a:solidFill>
                <a:latin typeface="Inter" panose="02000503000000020004" pitchFamily="2" charset="0"/>
                <a:ea typeface="Inter" panose="02000503000000020004" pitchFamily="2" charset="0"/>
                <a:cs typeface="Inter"/>
              </a:rPr>
              <a:t> </a:t>
            </a:r>
            <a:r>
              <a:rPr lang="en-IE" sz="2400" b="0" dirty="0">
                <a:solidFill>
                  <a:schemeClr val="tx1"/>
                </a:solidFill>
                <a:latin typeface="Inter" panose="02000503000000020004" pitchFamily="2" charset="0"/>
                <a:ea typeface="Inter" panose="02000503000000020004" pitchFamily="2" charset="0"/>
                <a:cs typeface="Inter"/>
              </a:rPr>
              <a:t>four </a:t>
            </a:r>
            <a:r>
              <a:rPr lang="en-IE" sz="2400" b="0" spc="5" dirty="0">
                <a:solidFill>
                  <a:schemeClr val="tx1"/>
                </a:solidFill>
                <a:latin typeface="Inter" panose="02000503000000020004" pitchFamily="2" charset="0"/>
                <a:ea typeface="Inter" panose="02000503000000020004" pitchFamily="2" charset="0"/>
                <a:cs typeface="Inter"/>
              </a:rPr>
              <a:t>O6 or </a:t>
            </a:r>
            <a:r>
              <a:rPr lang="en-IE" sz="2400" b="0" dirty="0">
                <a:solidFill>
                  <a:schemeClr val="tx1"/>
                </a:solidFill>
                <a:latin typeface="Inter" panose="02000503000000020004" pitchFamily="2" charset="0"/>
                <a:ea typeface="Inter" panose="02000503000000020004" pitchFamily="2" charset="0"/>
                <a:cs typeface="Inter"/>
              </a:rPr>
              <a:t>four H7</a:t>
            </a:r>
            <a:r>
              <a:rPr lang="en-IE" sz="2400" b="0" spc="-105" dirty="0">
                <a:solidFill>
                  <a:schemeClr val="tx1"/>
                </a:solidFill>
                <a:latin typeface="Inter" panose="02000503000000020004" pitchFamily="2" charset="0"/>
                <a:ea typeface="Inter" panose="02000503000000020004" pitchFamily="2" charset="0"/>
                <a:cs typeface="Inter"/>
              </a:rPr>
              <a:t> </a:t>
            </a:r>
            <a:r>
              <a:rPr lang="en-IE" sz="2400" b="0" dirty="0">
                <a:solidFill>
                  <a:schemeClr val="tx1"/>
                </a:solidFill>
                <a:latin typeface="Inter" panose="02000503000000020004" pitchFamily="2" charset="0"/>
                <a:ea typeface="Inter" panose="02000503000000020004" pitchFamily="2" charset="0"/>
                <a:cs typeface="Inter"/>
              </a:rPr>
              <a:t>grades. </a:t>
            </a:r>
          </a:p>
          <a:p>
            <a:pPr>
              <a:lnSpc>
                <a:spcPct val="100000"/>
              </a:lnSpc>
              <a:buClr>
                <a:srgbClr val="FFFFFF"/>
              </a:buClr>
              <a:buFont typeface="Inter"/>
              <a:buChar char="•"/>
            </a:pPr>
            <a:endParaRPr lang="en-IE" sz="2400" b="0" dirty="0">
              <a:latin typeface="Inter" panose="02000503000000020004" pitchFamily="2" charset="0"/>
              <a:ea typeface="Inter" panose="02000503000000020004" pitchFamily="2" charset="0"/>
              <a:cs typeface="Inter"/>
            </a:endParaRPr>
          </a:p>
          <a:p>
            <a:pPr marL="12700">
              <a:lnSpc>
                <a:spcPct val="100000"/>
              </a:lnSpc>
              <a:spcBef>
                <a:spcPts val="1065"/>
              </a:spcBef>
            </a:pPr>
            <a:r>
              <a:rPr lang="en-IE" sz="2400" spc="30" dirty="0">
                <a:solidFill>
                  <a:schemeClr val="accent2"/>
                </a:solidFill>
                <a:latin typeface="Inter" panose="02000503000000020004" pitchFamily="2" charset="0"/>
                <a:ea typeface="Inter" panose="02000503000000020004" pitchFamily="2" charset="0"/>
                <a:cs typeface="Inter"/>
              </a:rPr>
              <a:t>Subjects</a:t>
            </a:r>
            <a:endParaRPr lang="en-IE" sz="2400" dirty="0">
              <a:solidFill>
                <a:schemeClr val="accent2"/>
              </a:solidFill>
              <a:latin typeface="Inter" panose="02000503000000020004" pitchFamily="2" charset="0"/>
              <a:ea typeface="Inter" panose="02000503000000020004" pitchFamily="2" charset="0"/>
              <a:cs typeface="Inter"/>
            </a:endParaRPr>
          </a:p>
          <a:p>
            <a:pPr marL="355600" indent="-342900">
              <a:lnSpc>
                <a:spcPct val="100000"/>
              </a:lnSpc>
              <a:spcBef>
                <a:spcPts val="660"/>
              </a:spcBef>
              <a:buFont typeface="Arial" panose="020B0604020202020204" pitchFamily="34" charset="0"/>
              <a:buChar char="•"/>
            </a:pPr>
            <a:r>
              <a:rPr lang="en-IE" sz="2400" b="0" spc="25" dirty="0">
                <a:solidFill>
                  <a:schemeClr val="tx1"/>
                </a:solidFill>
                <a:latin typeface="Inter" panose="02000503000000020004" pitchFamily="2" charset="0"/>
                <a:ea typeface="Inter" panose="02000503000000020004" pitchFamily="2" charset="0"/>
                <a:cs typeface="Inter"/>
              </a:rPr>
              <a:t>A </a:t>
            </a:r>
            <a:r>
              <a:rPr lang="en-IE" sz="2400" b="0" spc="10" dirty="0">
                <a:solidFill>
                  <a:schemeClr val="tx1"/>
                </a:solidFill>
                <a:latin typeface="Inter" panose="02000503000000020004" pitchFamily="2" charset="0"/>
                <a:ea typeface="Inter" panose="02000503000000020004" pitchFamily="2" charset="0"/>
                <a:cs typeface="Inter"/>
              </a:rPr>
              <a:t>minimum </a:t>
            </a:r>
            <a:r>
              <a:rPr lang="en-IE" sz="2400" b="0" dirty="0">
                <a:solidFill>
                  <a:schemeClr val="tx1"/>
                </a:solidFill>
                <a:latin typeface="Inter" panose="02000503000000020004" pitchFamily="2" charset="0"/>
                <a:ea typeface="Inter" panose="02000503000000020004" pitchFamily="2" charset="0"/>
                <a:cs typeface="Inter"/>
              </a:rPr>
              <a:t>grade </a:t>
            </a:r>
            <a:r>
              <a:rPr lang="en-IE" sz="2400" b="0" spc="5" dirty="0">
                <a:solidFill>
                  <a:schemeClr val="tx1"/>
                </a:solidFill>
                <a:latin typeface="Inter" panose="02000503000000020004" pitchFamily="2" charset="0"/>
                <a:ea typeface="Inter" panose="02000503000000020004" pitchFamily="2" charset="0"/>
                <a:cs typeface="Inter"/>
              </a:rPr>
              <a:t>H4 </a:t>
            </a:r>
            <a:r>
              <a:rPr lang="en-IE" sz="2400" b="0" spc="10" dirty="0">
                <a:solidFill>
                  <a:schemeClr val="tx1"/>
                </a:solidFill>
                <a:latin typeface="Inter" panose="02000503000000020004" pitchFamily="2" charset="0"/>
                <a:ea typeface="Inter" panose="02000503000000020004" pitchFamily="2" charset="0"/>
                <a:cs typeface="Inter"/>
              </a:rPr>
              <a:t>in</a:t>
            </a:r>
            <a:r>
              <a:rPr lang="en-IE" sz="2400" b="0" spc="-150"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Mathematics.</a:t>
            </a:r>
          </a:p>
          <a:p>
            <a:pPr marL="355600" indent="-342900">
              <a:lnSpc>
                <a:spcPct val="100000"/>
              </a:lnSpc>
              <a:spcBef>
                <a:spcPts val="660"/>
              </a:spcBef>
              <a:buFont typeface="Arial" panose="020B0604020202020204" pitchFamily="34" charset="0"/>
              <a:buChar char="•"/>
            </a:pPr>
            <a:r>
              <a:rPr lang="en-IE" sz="2400" b="0" spc="5" dirty="0">
                <a:solidFill>
                  <a:schemeClr val="tx1"/>
                </a:solidFill>
                <a:latin typeface="Inter" panose="02000503000000020004" pitchFamily="2" charset="0"/>
                <a:ea typeface="Inter" panose="02000503000000020004" pitchFamily="2" charset="0"/>
                <a:cs typeface="Inter"/>
              </a:rPr>
              <a:t>Irish or another language (unless exempt)</a:t>
            </a:r>
          </a:p>
          <a:p>
            <a:pPr marL="355600" indent="-342900">
              <a:lnSpc>
                <a:spcPct val="100000"/>
              </a:lnSpc>
              <a:spcBef>
                <a:spcPts val="660"/>
              </a:spcBef>
              <a:buFont typeface="Arial" panose="020B0604020202020204" pitchFamily="34" charset="0"/>
              <a:buChar char="•"/>
            </a:pPr>
            <a:r>
              <a:rPr lang="en-IE" sz="2400" b="0" spc="5" dirty="0">
                <a:solidFill>
                  <a:schemeClr val="tx1"/>
                </a:solidFill>
                <a:latin typeface="Inter" panose="02000503000000020004" pitchFamily="2" charset="0"/>
                <a:ea typeface="Inter" panose="02000503000000020004" pitchFamily="2" charset="0"/>
                <a:cs typeface="Inter"/>
              </a:rPr>
              <a:t>A Special Mathematics Examination will be offered at UL following the Leaving Certificate results if you did not achieve the Mathematics requirement.</a:t>
            </a:r>
          </a:p>
          <a:p>
            <a:pPr marL="12700">
              <a:lnSpc>
                <a:spcPct val="100000"/>
              </a:lnSpc>
              <a:spcBef>
                <a:spcPts val="660"/>
              </a:spcBef>
            </a:pPr>
            <a:endParaRPr lang="en-IE" sz="2400" b="0" spc="5" dirty="0">
              <a:solidFill>
                <a:schemeClr val="accent2"/>
              </a:solidFill>
              <a:latin typeface="Inter" panose="02000503000000020004" pitchFamily="2" charset="0"/>
              <a:ea typeface="Inter" panose="02000503000000020004" pitchFamily="2" charset="0"/>
              <a:cs typeface="Inter"/>
            </a:endParaRPr>
          </a:p>
          <a:p>
            <a:pPr marL="12700">
              <a:lnSpc>
                <a:spcPct val="100000"/>
              </a:lnSpc>
              <a:spcBef>
                <a:spcPts val="1065"/>
              </a:spcBef>
            </a:pPr>
            <a:r>
              <a:rPr lang="en-IE" sz="2400" spc="25" dirty="0">
                <a:solidFill>
                  <a:schemeClr val="accent2"/>
                </a:solidFill>
                <a:latin typeface="Inter" panose="02000503000000020004" pitchFamily="2" charset="0"/>
                <a:ea typeface="Inter" panose="02000503000000020004" pitchFamily="2" charset="0"/>
                <a:cs typeface="Inter"/>
              </a:rPr>
              <a:t>Entrance Submission </a:t>
            </a:r>
          </a:p>
          <a:p>
            <a:pPr marL="355600" indent="-342900">
              <a:lnSpc>
                <a:spcPct val="100000"/>
              </a:lnSpc>
              <a:spcBef>
                <a:spcPts val="1065"/>
              </a:spcBef>
              <a:buFont typeface="Arial" panose="020B0604020202020204" pitchFamily="34" charset="0"/>
              <a:buChar char="•"/>
            </a:pPr>
            <a:r>
              <a:rPr lang="en-IE" sz="2400" b="0" spc="10" dirty="0">
                <a:solidFill>
                  <a:schemeClr val="tx1"/>
                </a:solidFill>
                <a:latin typeface="Inter" panose="02000503000000020004" pitchFamily="2" charset="0"/>
                <a:ea typeface="Inter" panose="02000503000000020004" pitchFamily="2" charset="0"/>
                <a:cs typeface="Inter"/>
              </a:rPr>
              <a:t>All applicants must submit </a:t>
            </a:r>
            <a:r>
              <a:rPr lang="en-IE" sz="2400" b="0" spc="5" dirty="0">
                <a:solidFill>
                  <a:schemeClr val="tx1"/>
                </a:solidFill>
                <a:latin typeface="Inter" panose="02000503000000020004" pitchFamily="2" charset="0"/>
                <a:ea typeface="Inter" panose="02000503000000020004" pitchFamily="2" charset="0"/>
                <a:cs typeface="Inter"/>
              </a:rPr>
              <a:t>an entrance submission.</a:t>
            </a:r>
            <a:endParaRPr lang="en-IE" sz="2400" b="0" spc="-30" dirty="0">
              <a:solidFill>
                <a:schemeClr val="tx1"/>
              </a:solidFill>
              <a:latin typeface="Inter" panose="02000503000000020004" pitchFamily="2" charset="0"/>
              <a:ea typeface="Inter" panose="02000503000000020004" pitchFamily="2" charset="0"/>
              <a:cs typeface="Inter"/>
            </a:endParaRPr>
          </a:p>
          <a:p>
            <a:pPr marL="355600" marR="73660" indent="-342900">
              <a:lnSpc>
                <a:spcPct val="100000"/>
              </a:lnSpc>
              <a:buFont typeface="Arial" panose="020B0604020202020204" pitchFamily="34" charset="0"/>
              <a:buChar char="•"/>
              <a:tabLst>
                <a:tab pos="240665" algn="l"/>
                <a:tab pos="241300" algn="l"/>
              </a:tabLst>
            </a:pPr>
            <a:r>
              <a:rPr lang="en-IE" sz="2400" b="0" spc="-15" dirty="0">
                <a:solidFill>
                  <a:schemeClr val="tx1"/>
                </a:solidFill>
                <a:latin typeface="Inter" panose="02000503000000020004" pitchFamily="2" charset="0"/>
                <a:ea typeface="Inter" panose="02000503000000020004" pitchFamily="2" charset="0"/>
                <a:cs typeface="Inter"/>
              </a:rPr>
              <a:t>M</a:t>
            </a:r>
            <a:r>
              <a:rPr lang="en-IE" sz="2400" b="0" dirty="0">
                <a:solidFill>
                  <a:schemeClr val="tx1"/>
                </a:solidFill>
                <a:latin typeface="Inter" panose="02000503000000020004" pitchFamily="2" charset="0"/>
                <a:ea typeface="Inter" panose="02000503000000020004" pitchFamily="2" charset="0"/>
                <a:cs typeface="Inter"/>
              </a:rPr>
              <a:t>ay</a:t>
            </a:r>
            <a:r>
              <a:rPr lang="en-IE" sz="2400" b="0" spc="-1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be</a:t>
            </a:r>
            <a:r>
              <a:rPr lang="en-IE" sz="2400" b="0" spc="-10"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called</a:t>
            </a:r>
            <a:r>
              <a:rPr lang="en-IE" sz="2400" b="0" spc="-15"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for</a:t>
            </a:r>
            <a:r>
              <a:rPr lang="en-IE" sz="2400" b="0" spc="-20" dirty="0">
                <a:solidFill>
                  <a:schemeClr val="tx1"/>
                </a:solidFill>
                <a:latin typeface="Inter" panose="02000503000000020004" pitchFamily="2" charset="0"/>
                <a:ea typeface="Inter" panose="02000503000000020004" pitchFamily="2" charset="0"/>
                <a:cs typeface="Inter"/>
              </a:rPr>
              <a:t> </a:t>
            </a:r>
            <a:r>
              <a:rPr lang="en-IE" sz="2400" b="0" spc="5" dirty="0">
                <a:solidFill>
                  <a:schemeClr val="tx1"/>
                </a:solidFill>
                <a:latin typeface="Inter" panose="02000503000000020004" pitchFamily="2" charset="0"/>
                <a:ea typeface="Inter" panose="02000503000000020004" pitchFamily="2" charset="0"/>
                <a:cs typeface="Inter"/>
              </a:rPr>
              <a:t>an</a:t>
            </a:r>
            <a:r>
              <a:rPr lang="en-IE" sz="2400" b="0" spc="-15" dirty="0">
                <a:solidFill>
                  <a:schemeClr val="tx1"/>
                </a:solidFill>
                <a:latin typeface="Inter" panose="02000503000000020004" pitchFamily="2" charset="0"/>
                <a:ea typeface="Inter" panose="02000503000000020004" pitchFamily="2" charset="0"/>
                <a:cs typeface="Inter"/>
              </a:rPr>
              <a:t> </a:t>
            </a:r>
            <a:r>
              <a:rPr lang="en-IE" sz="2400" b="0" dirty="0">
                <a:solidFill>
                  <a:schemeClr val="tx1"/>
                </a:solidFill>
                <a:latin typeface="Inter" panose="02000503000000020004" pitchFamily="2" charset="0"/>
                <a:ea typeface="Inter" panose="02000503000000020004" pitchFamily="2" charset="0"/>
                <a:cs typeface="Inter"/>
              </a:rPr>
              <a:t>interview.</a:t>
            </a:r>
            <a:r>
              <a:rPr lang="en-IE" sz="2400" b="0" spc="-30" dirty="0">
                <a:solidFill>
                  <a:schemeClr val="tx1"/>
                </a:solidFill>
                <a:latin typeface="Inter" panose="02000503000000020004" pitchFamily="2" charset="0"/>
                <a:ea typeface="Inter" panose="02000503000000020004" pitchFamily="2" charset="0"/>
                <a:cs typeface="Inter"/>
              </a:rPr>
              <a:t> </a:t>
            </a:r>
            <a:endParaRPr lang="en-IE" sz="2400" b="0" dirty="0">
              <a:solidFill>
                <a:schemeClr val="tx1"/>
              </a:solidFill>
              <a:latin typeface="Inter" panose="02000503000000020004" pitchFamily="2" charset="0"/>
              <a:ea typeface="Inter" panose="02000503000000020004" pitchFamily="2" charset="0"/>
              <a:cs typeface="Inter"/>
            </a:endParaRPr>
          </a:p>
          <a:p>
            <a:pPr marL="355600" marR="81280" indent="-342900">
              <a:lnSpc>
                <a:spcPct val="100000"/>
              </a:lnSpc>
              <a:buFont typeface="Arial" panose="020B0604020202020204" pitchFamily="34" charset="0"/>
              <a:buChar char="•"/>
              <a:tabLst>
                <a:tab pos="240665" algn="l"/>
                <a:tab pos="241300" algn="l"/>
              </a:tabLst>
            </a:pPr>
            <a:r>
              <a:rPr lang="en-IE" sz="2400" b="0" spc="-15" dirty="0">
                <a:solidFill>
                  <a:schemeClr val="tx1"/>
                </a:solidFill>
                <a:latin typeface="Inter" panose="02000503000000020004" pitchFamily="2" charset="0"/>
                <a:ea typeface="Inter" panose="02000503000000020004" pitchFamily="2" charset="0"/>
                <a:cs typeface="Inter"/>
              </a:rPr>
              <a:t>Worth 200 points on top of 625 max from Leaving Certificate.</a:t>
            </a:r>
            <a:endParaRPr lang="en-IE" sz="2400" b="0" spc="-15" dirty="0">
              <a:solidFill>
                <a:schemeClr val="tx1"/>
              </a:solidFill>
              <a:latin typeface="Inter" panose="02000503000000020004" pitchFamily="2" charset="0"/>
              <a:ea typeface="Inter" panose="02000503000000020004" pitchFamily="2" charset="0"/>
              <a:cs typeface="Helvetica"/>
            </a:endParaRPr>
          </a:p>
          <a:p>
            <a:pPr marL="241300" marR="81280" indent="-228600">
              <a:lnSpc>
                <a:spcPct val="100000"/>
              </a:lnSpc>
              <a:buChar char="•"/>
            </a:pPr>
            <a:endParaRPr lang="en-IE" sz="2400" spc="-15" dirty="0">
              <a:solidFill>
                <a:srgbClr val="FFFFFF"/>
              </a:solidFill>
              <a:latin typeface="Inter" panose="02000503000000020004" pitchFamily="2" charset="0"/>
              <a:ea typeface="Inter" panose="02000503000000020004" pitchFamily="2" charset="0"/>
              <a:cs typeface="Helvetica"/>
            </a:endParaRPr>
          </a:p>
          <a:p>
            <a:pPr marL="12700" marR="81280">
              <a:lnSpc>
                <a:spcPct val="100000"/>
              </a:lnSpc>
            </a:pPr>
            <a:r>
              <a:rPr lang="en-IE" sz="2400" spc="-15" dirty="0">
                <a:solidFill>
                  <a:schemeClr val="accent2"/>
                </a:solidFill>
                <a:latin typeface="Inter" panose="02000503000000020004" pitchFamily="2" charset="0"/>
                <a:ea typeface="Inter" panose="02000503000000020004" pitchFamily="2" charset="0"/>
                <a:cs typeface="Helvetica"/>
              </a:rPr>
              <a:t>CAO Points: </a:t>
            </a:r>
          </a:p>
          <a:p>
            <a:pPr marL="12700" marR="81280">
              <a:lnSpc>
                <a:spcPct val="100000"/>
              </a:lnSpc>
            </a:pPr>
            <a:r>
              <a:rPr lang="en-IE" sz="2400" b="0" spc="-15" dirty="0">
                <a:solidFill>
                  <a:schemeClr val="tx1"/>
                </a:solidFill>
                <a:latin typeface="Inter" panose="02000503000000020004" pitchFamily="2" charset="0"/>
                <a:ea typeface="Inter" panose="02000503000000020004" pitchFamily="2" charset="0"/>
                <a:cs typeface="Helvetica"/>
              </a:rPr>
              <a:t>676 in 2024 (Including entrance submission out of 825)</a:t>
            </a:r>
            <a:endParaRPr lang="en-IE" b="0" dirty="0">
              <a:solidFill>
                <a:schemeClr val="tx1"/>
              </a:solidFill>
              <a:latin typeface="Inter" panose="02000503000000020004" pitchFamily="2" charset="0"/>
              <a:ea typeface="Inter" panose="02000503000000020004" pitchFamily="2" charset="0"/>
              <a:cs typeface="Helvetica"/>
            </a:endParaRPr>
          </a:p>
          <a:p>
            <a:pPr marL="241300" marR="81280" indent="-228600">
              <a:lnSpc>
                <a:spcPct val="100000"/>
              </a:lnSpc>
              <a:buChar char="•"/>
            </a:pPr>
            <a:endParaRPr lang="en-IE" sz="2400" b="0" spc="-15" dirty="0">
              <a:ea typeface="Inter" panose="020B0604020202020204" charset="0"/>
            </a:endParaRPr>
          </a:p>
          <a:p>
            <a:pPr>
              <a:lnSpc>
                <a:spcPct val="100000"/>
              </a:lnSpc>
              <a:spcBef>
                <a:spcPts val="45"/>
              </a:spcBef>
            </a:pPr>
            <a:endParaRPr lang="en-IE" sz="2000" b="0" dirty="0">
              <a:ea typeface="Inter" panose="020B0604020202020204" charset="0"/>
            </a:endParaRPr>
          </a:p>
          <a:p>
            <a:pPr>
              <a:lnSpc>
                <a:spcPct val="100000"/>
              </a:lnSpc>
            </a:pPr>
            <a:endParaRPr lang="en-US" sz="2000" b="0" dirty="0">
              <a:ea typeface="Inter" panose="020B0604020202020204" charset="0"/>
              <a:cs typeface="Helvetica" pitchFamily="2" charset="0"/>
            </a:endParaRPr>
          </a:p>
        </p:txBody>
      </p:sp>
      <p:pic>
        <p:nvPicPr>
          <p:cNvPr id="2" name="Picture 1" descr="A picture containing text, sign, clipart&#10;&#10;Description automatically generated">
            <a:extLst>
              <a:ext uri="{FF2B5EF4-FFF2-40B4-BE49-F238E27FC236}">
                <a16:creationId xmlns:a16="http://schemas.microsoft.com/office/drawing/2014/main" id="{C4852498-0D12-1F03-4B8B-9EA51DAE8CD3}"/>
              </a:ext>
            </a:extLst>
          </p:cNvPr>
          <p:cNvPicPr>
            <a:picLocks noChangeAspect="1"/>
          </p:cNvPicPr>
          <p:nvPr/>
        </p:nvPicPr>
        <p:blipFill rotWithShape="1">
          <a:blip r:embed="rId3"/>
          <a:srcRect l="48750" t="-1048" r="4858" b="1048"/>
          <a:stretch/>
        </p:blipFill>
        <p:spPr>
          <a:xfrm>
            <a:off x="534564" y="8832869"/>
            <a:ext cx="2284867" cy="1042950"/>
          </a:xfrm>
          <a:prstGeom prst="rect">
            <a:avLst/>
          </a:prstGeom>
        </p:spPr>
      </p:pic>
      <p:sp>
        <p:nvSpPr>
          <p:cNvPr id="5" name="TextBox 4">
            <a:extLst>
              <a:ext uri="{FF2B5EF4-FFF2-40B4-BE49-F238E27FC236}">
                <a16:creationId xmlns:a16="http://schemas.microsoft.com/office/drawing/2014/main" id="{426BB182-71B6-86E3-6B4C-7545796C7D1C}"/>
              </a:ext>
            </a:extLst>
          </p:cNvPr>
          <p:cNvSpPr txBox="1"/>
          <p:nvPr/>
        </p:nvSpPr>
        <p:spPr>
          <a:xfrm>
            <a:off x="3008653"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3" name="Picture 2" descr="A picture containing text, sign, clipart&#10;&#10;Description automatically generated">
            <a:extLst>
              <a:ext uri="{FF2B5EF4-FFF2-40B4-BE49-F238E27FC236}">
                <a16:creationId xmlns:a16="http://schemas.microsoft.com/office/drawing/2014/main" id="{0E77E7B3-C7BF-4983-127A-B7BABC2583D0}"/>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4" name="TextBox 3">
            <a:extLst>
              <a:ext uri="{FF2B5EF4-FFF2-40B4-BE49-F238E27FC236}">
                <a16:creationId xmlns:a16="http://schemas.microsoft.com/office/drawing/2014/main" id="{F5391FFA-1357-BFC6-8460-37C677F6FD5E}"/>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6" name="object 3">
            <a:extLst>
              <a:ext uri="{FF2B5EF4-FFF2-40B4-BE49-F238E27FC236}">
                <a16:creationId xmlns:a16="http://schemas.microsoft.com/office/drawing/2014/main" id="{90D50B17-CBF7-716F-61E8-AC01DAF0E3C1}"/>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8" name="Picture 7" descr="A black and white sign with white text&#10;&#10;Description automatically generated">
            <a:extLst>
              <a:ext uri="{FF2B5EF4-FFF2-40B4-BE49-F238E27FC236}">
                <a16:creationId xmlns:a16="http://schemas.microsoft.com/office/drawing/2014/main" id="{CA74535E-65C9-2334-7FB5-419983625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2" name="TextBox 11">
            <a:extLst>
              <a:ext uri="{FF2B5EF4-FFF2-40B4-BE49-F238E27FC236}">
                <a16:creationId xmlns:a16="http://schemas.microsoft.com/office/drawing/2014/main" id="{5DE60B45-8D28-50EF-8B4E-5AB2E2B14FD6}"/>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3" name="Picture 12" descr="A black and white sign with white text&#10;&#10;Description automatically generated">
            <a:extLst>
              <a:ext uri="{FF2B5EF4-FFF2-40B4-BE49-F238E27FC236}">
                <a16:creationId xmlns:a16="http://schemas.microsoft.com/office/drawing/2014/main" id="{A43FCDE3-4914-709C-55E1-0D9BA975E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Tree>
    <p:extLst>
      <p:ext uri="{BB962C8B-B14F-4D97-AF65-F5344CB8AC3E}">
        <p14:creationId xmlns:p14="http://schemas.microsoft.com/office/powerpoint/2010/main" val="201201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11758" y="660485"/>
            <a:ext cx="9536499" cy="711655"/>
          </a:xfrm>
          <a:prstGeom prst="rect">
            <a:avLst/>
          </a:prstGeom>
        </p:spPr>
        <p:txBody>
          <a:bodyPr vert="horz" wrap="square" lIns="0" tIns="18972" rIns="0" bIns="0" rtlCol="0" anchor="ctr">
            <a:spAutoFit/>
          </a:bodyPr>
          <a:lstStyle/>
          <a:p>
            <a:pPr marL="18972">
              <a:lnSpc>
                <a:spcPct val="100000"/>
              </a:lnSpc>
              <a:spcBef>
                <a:spcPts val="149"/>
              </a:spcBef>
            </a:pPr>
            <a:r>
              <a:rPr lang="en-US" sz="4500" b="1" dirty="0">
                <a:solidFill>
                  <a:schemeClr val="accent2"/>
                </a:solidFill>
                <a:latin typeface="Inter ExtraBold" panose="02000503000000020004" pitchFamily="2" charset="0"/>
                <a:ea typeface="Inter ExtraBold" panose="02000503000000020004" pitchFamily="2" charset="0"/>
              </a:rPr>
              <a:t>Entrance Submission</a:t>
            </a:r>
            <a:endParaRPr sz="4500" b="1" dirty="0">
              <a:solidFill>
                <a:schemeClr val="accent2"/>
              </a:solidFill>
              <a:latin typeface="Inter ExtraBold" panose="02000503000000020004" pitchFamily="2" charset="0"/>
              <a:ea typeface="Inter ExtraBold" panose="02000503000000020004" pitchFamily="2" charset="0"/>
            </a:endParaRPr>
          </a:p>
        </p:txBody>
      </p:sp>
      <p:pic>
        <p:nvPicPr>
          <p:cNvPr id="5" name="Picture 4" descr="A picture containing text, sign, clipart&#10;&#10;Description automatically generated">
            <a:extLst>
              <a:ext uri="{FF2B5EF4-FFF2-40B4-BE49-F238E27FC236}">
                <a16:creationId xmlns:a16="http://schemas.microsoft.com/office/drawing/2014/main" id="{FFE2A699-E89F-5B5B-D5DE-560D2F918B5C}"/>
              </a:ext>
            </a:extLst>
          </p:cNvPr>
          <p:cNvPicPr>
            <a:picLocks noChangeAspect="1"/>
          </p:cNvPicPr>
          <p:nvPr/>
        </p:nvPicPr>
        <p:blipFill rotWithShape="1">
          <a:blip r:embed="rId3"/>
          <a:srcRect l="48750" t="-1048" r="4858" b="1048"/>
          <a:stretch/>
        </p:blipFill>
        <p:spPr>
          <a:xfrm>
            <a:off x="534564" y="8832869"/>
            <a:ext cx="2284867" cy="1042950"/>
          </a:xfrm>
          <a:prstGeom prst="rect">
            <a:avLst/>
          </a:prstGeom>
        </p:spPr>
      </p:pic>
      <p:sp>
        <p:nvSpPr>
          <p:cNvPr id="6" name="TextBox 5">
            <a:extLst>
              <a:ext uri="{FF2B5EF4-FFF2-40B4-BE49-F238E27FC236}">
                <a16:creationId xmlns:a16="http://schemas.microsoft.com/office/drawing/2014/main" id="{29CF7707-F6E5-B814-BF93-AF68D54D7397}"/>
              </a:ext>
            </a:extLst>
          </p:cNvPr>
          <p:cNvSpPr txBox="1"/>
          <p:nvPr/>
        </p:nvSpPr>
        <p:spPr>
          <a:xfrm>
            <a:off x="3008653"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7" name="Picture 6" descr="A picture containing text, sign, clipart&#10;&#10;Description automatically generated">
            <a:extLst>
              <a:ext uri="{FF2B5EF4-FFF2-40B4-BE49-F238E27FC236}">
                <a16:creationId xmlns:a16="http://schemas.microsoft.com/office/drawing/2014/main" id="{5B36B413-7176-B844-427F-4F16D1918F00}"/>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8" name="TextBox 7">
            <a:extLst>
              <a:ext uri="{FF2B5EF4-FFF2-40B4-BE49-F238E27FC236}">
                <a16:creationId xmlns:a16="http://schemas.microsoft.com/office/drawing/2014/main" id="{F66B559A-B14E-C98D-F27F-F25E7336963C}"/>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9" name="object 3">
            <a:extLst>
              <a:ext uri="{FF2B5EF4-FFF2-40B4-BE49-F238E27FC236}">
                <a16:creationId xmlns:a16="http://schemas.microsoft.com/office/drawing/2014/main" id="{86FD2EFA-340E-BCF4-D179-9954208CA448}"/>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0" name="Picture 9" descr="A black and white sign with white text&#10;&#10;Description automatically generated">
            <a:extLst>
              <a:ext uri="{FF2B5EF4-FFF2-40B4-BE49-F238E27FC236}">
                <a16:creationId xmlns:a16="http://schemas.microsoft.com/office/drawing/2014/main" id="{8E85B9CC-6719-BA6B-48B7-3C77D8915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1" name="TextBox 10">
            <a:extLst>
              <a:ext uri="{FF2B5EF4-FFF2-40B4-BE49-F238E27FC236}">
                <a16:creationId xmlns:a16="http://schemas.microsoft.com/office/drawing/2014/main" id="{DDE8E2AB-6335-1370-1D32-1AC232303719}"/>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2" name="Picture 11" descr="A black and white sign with white text&#10;&#10;Description automatically generated">
            <a:extLst>
              <a:ext uri="{FF2B5EF4-FFF2-40B4-BE49-F238E27FC236}">
                <a16:creationId xmlns:a16="http://schemas.microsoft.com/office/drawing/2014/main" id="{E20EDAC0-7A28-8FA5-5603-44AD201AD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graphicFrame>
        <p:nvGraphicFramePr>
          <p:cNvPr id="23" name="Google Shape;69;p9">
            <a:extLst>
              <a:ext uri="{FF2B5EF4-FFF2-40B4-BE49-F238E27FC236}">
                <a16:creationId xmlns:a16="http://schemas.microsoft.com/office/drawing/2014/main" id="{202B0FD5-71EE-C4A1-ED0A-F55C458FAC4B}"/>
              </a:ext>
            </a:extLst>
          </p:cNvPr>
          <p:cNvGraphicFramePr/>
          <p:nvPr/>
        </p:nvGraphicFramePr>
        <p:xfrm>
          <a:off x="5876953" y="-6693699"/>
          <a:ext cx="14597074" cy="64111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F9862091-DFC8-2FEA-5E7E-0CB37BC36AA4}"/>
              </a:ext>
            </a:extLst>
          </p:cNvPr>
          <p:cNvSpPr txBox="1"/>
          <p:nvPr/>
        </p:nvSpPr>
        <p:spPr>
          <a:xfrm>
            <a:off x="1011758" y="1512791"/>
            <a:ext cx="13853351" cy="7602081"/>
          </a:xfrm>
          <a:prstGeom prst="rect">
            <a:avLst/>
          </a:prstGeom>
          <a:noFill/>
        </p:spPr>
        <p:txBody>
          <a:bodyPr wrap="square" rtlCol="0">
            <a:spAutoFit/>
          </a:bodyPr>
          <a:lstStyle/>
          <a:p>
            <a:r>
              <a:rPr lang="en-US" sz="2800" dirty="0">
                <a:latin typeface="Inter" panose="02000503000000020004" pitchFamily="2" charset="0"/>
                <a:ea typeface="Inter" panose="02000503000000020004" pitchFamily="2" charset="0"/>
                <a:cs typeface="Helvetica"/>
              </a:rPr>
              <a:t>200 Points</a:t>
            </a:r>
          </a:p>
          <a:p>
            <a:endParaRPr lang="en-US" sz="2800" dirty="0">
              <a:latin typeface="Inter" panose="02000503000000020004" pitchFamily="2" charset="0"/>
              <a:ea typeface="Inter" panose="02000503000000020004" pitchFamily="2" charset="0"/>
              <a:cs typeface="Helvetica"/>
            </a:endParaRPr>
          </a:p>
          <a:p>
            <a:r>
              <a:rPr lang="en-IE" sz="3600" dirty="0">
                <a:latin typeface="Inter" panose="02000503000000020004" pitchFamily="2" charset="0"/>
                <a:ea typeface="Inter" panose="02000503000000020004" pitchFamily="2" charset="0"/>
              </a:rPr>
              <a:t>Show us your skills and interests related to science, technology, engineering, math, and innovation, in a way that connects with you</a:t>
            </a:r>
          </a:p>
          <a:p>
            <a:endParaRPr lang="en-IE" sz="4400" dirty="0">
              <a:latin typeface="Inter" panose="02000503000000020004" pitchFamily="2" charset="0"/>
              <a:ea typeface="Inter" panose="02000503000000020004" pitchFamily="2" charset="0"/>
              <a:cs typeface="Helvetica"/>
            </a:endParaRPr>
          </a:p>
          <a:p>
            <a:pPr algn="l" rtl="0" fontAlgn="base"/>
            <a:r>
              <a:rPr lang="en-IE" sz="2400" dirty="0">
                <a:solidFill>
                  <a:srgbClr val="000000"/>
                </a:solidFill>
                <a:effectLst/>
                <a:latin typeface="Inter" panose="02000503000000020004" pitchFamily="2" charset="0"/>
                <a:ea typeface="Inter" panose="02000503000000020004" pitchFamily="2" charset="0"/>
              </a:rPr>
              <a:t>Please read the details for each route carefully before choosing ONE route to respond to. </a:t>
            </a:r>
            <a:endParaRPr lang="en-IE" sz="4000" dirty="0">
              <a:solidFill>
                <a:srgbClr val="000000"/>
              </a:solidFill>
              <a:effectLst/>
              <a:latin typeface="Inter" panose="02000503000000020004" pitchFamily="2" charset="0"/>
              <a:ea typeface="Inter" panose="02000503000000020004" pitchFamily="2" charset="0"/>
            </a:endParaRPr>
          </a:p>
          <a:p>
            <a:pPr algn="l" rtl="0" fontAlgn="base"/>
            <a:r>
              <a:rPr lang="en-IE" sz="2400" dirty="0">
                <a:solidFill>
                  <a:srgbClr val="000000"/>
                </a:solidFill>
                <a:effectLst/>
                <a:latin typeface="Inter" panose="02000503000000020004" pitchFamily="2" charset="0"/>
                <a:ea typeface="Inter" panose="02000503000000020004" pitchFamily="2" charset="0"/>
              </a:rPr>
              <a:t>Route A - Technology Project </a:t>
            </a:r>
            <a:endParaRPr lang="en-IE" sz="4000" dirty="0">
              <a:solidFill>
                <a:srgbClr val="000000"/>
              </a:solidFill>
              <a:effectLst/>
              <a:latin typeface="Inter" panose="02000503000000020004" pitchFamily="2" charset="0"/>
              <a:ea typeface="Inter" panose="02000503000000020004" pitchFamily="2" charset="0"/>
            </a:endParaRPr>
          </a:p>
          <a:p>
            <a:pPr algn="l" rtl="0" fontAlgn="base"/>
            <a:r>
              <a:rPr lang="en-IE" sz="2400" dirty="0">
                <a:solidFill>
                  <a:srgbClr val="000000"/>
                </a:solidFill>
                <a:effectLst/>
                <a:latin typeface="Inter" panose="02000503000000020004" pitchFamily="2" charset="0"/>
                <a:ea typeface="Inter" panose="02000503000000020004" pitchFamily="2" charset="0"/>
              </a:rPr>
              <a:t>Tell us about the most creative, interesting, or enjoyable way in which you have used technology. </a:t>
            </a:r>
            <a:endParaRPr lang="en-IE" sz="4000" dirty="0">
              <a:solidFill>
                <a:srgbClr val="000000"/>
              </a:solidFill>
              <a:effectLst/>
              <a:latin typeface="Inter" panose="02000503000000020004" pitchFamily="2" charset="0"/>
              <a:ea typeface="Inter" panose="02000503000000020004" pitchFamily="2" charset="0"/>
            </a:endParaRPr>
          </a:p>
          <a:p>
            <a:pPr algn="l" rtl="0" fontAlgn="base"/>
            <a:r>
              <a:rPr lang="en-IE" sz="2400" dirty="0">
                <a:solidFill>
                  <a:srgbClr val="000000"/>
                </a:solidFill>
                <a:effectLst/>
                <a:latin typeface="Inter" panose="02000503000000020004" pitchFamily="2" charset="0"/>
                <a:ea typeface="Inter" panose="02000503000000020004" pitchFamily="2" charset="0"/>
              </a:rPr>
              <a:t>Route B - Personal Profile </a:t>
            </a:r>
            <a:endParaRPr lang="en-IE" sz="4000" dirty="0">
              <a:solidFill>
                <a:srgbClr val="000000"/>
              </a:solidFill>
              <a:effectLst/>
              <a:latin typeface="Inter" panose="02000503000000020004" pitchFamily="2" charset="0"/>
              <a:ea typeface="Inter" panose="02000503000000020004" pitchFamily="2" charset="0"/>
            </a:endParaRPr>
          </a:p>
          <a:p>
            <a:pPr algn="l" rtl="0" fontAlgn="base"/>
            <a:r>
              <a:rPr lang="en-IE" sz="2400" dirty="0">
                <a:solidFill>
                  <a:srgbClr val="000000"/>
                </a:solidFill>
                <a:effectLst/>
                <a:latin typeface="Inter" panose="02000503000000020004" pitchFamily="2" charset="0"/>
                <a:ea typeface="Inter" panose="02000503000000020004" pitchFamily="2" charset="0"/>
              </a:rPr>
              <a:t>Help us to understand you based on your experience and insights by crafting responses to a series of questions. </a:t>
            </a:r>
            <a:endParaRPr lang="en-IE" sz="4000" dirty="0">
              <a:solidFill>
                <a:srgbClr val="000000"/>
              </a:solidFill>
              <a:effectLst/>
              <a:latin typeface="Inter" panose="02000503000000020004" pitchFamily="2" charset="0"/>
              <a:ea typeface="Inter" panose="02000503000000020004" pitchFamily="2" charset="0"/>
            </a:endParaRPr>
          </a:p>
          <a:p>
            <a:endParaRPr lang="en-US" sz="4400" dirty="0">
              <a:latin typeface="Inter" panose="02000503000000020004" pitchFamily="2" charset="0"/>
              <a:ea typeface="Inter" panose="02000503000000020004" pitchFamily="2" charset="0"/>
              <a:cs typeface="Helvetica"/>
            </a:endParaRPr>
          </a:p>
          <a:p>
            <a:endParaRPr lang="en-IE" sz="2800" dirty="0">
              <a:latin typeface="Inter" panose="02000503000000020004" pitchFamily="2" charset="0"/>
              <a:ea typeface="Inter" panose="02000503000000020004" pitchFamily="2" charset="0"/>
            </a:endParaRPr>
          </a:p>
          <a:p>
            <a:endParaRPr lang="en-US" sz="4000" dirty="0">
              <a:solidFill>
                <a:schemeClr val="bg1"/>
              </a:solidFill>
              <a:latin typeface="Inter" panose="02000503000000020004" pitchFamily="2" charset="0"/>
              <a:ea typeface="Inter" panose="02000503000000020004" pitchFamily="2" charset="0"/>
            </a:endParaRPr>
          </a:p>
        </p:txBody>
      </p:sp>
      <p:sp>
        <p:nvSpPr>
          <p:cNvPr id="2" name="Rectangle 1">
            <a:extLst>
              <a:ext uri="{FF2B5EF4-FFF2-40B4-BE49-F238E27FC236}">
                <a16:creationId xmlns:a16="http://schemas.microsoft.com/office/drawing/2014/main" id="{175831E7-CAFF-2B37-4E98-ECA97217EB26}"/>
              </a:ext>
            </a:extLst>
          </p:cNvPr>
          <p:cNvSpPr>
            <a:spLocks noChangeArrowheads="1"/>
          </p:cNvSpPr>
          <p:nvPr/>
        </p:nvSpPr>
        <p:spPr bwMode="auto">
          <a:xfrm>
            <a:off x="1135666" y="7661486"/>
            <a:ext cx="1360553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defTabSz="914400" eaLnBrk="0" fontAlgn="base" hangingPunct="0">
              <a:spcBef>
                <a:spcPct val="0"/>
              </a:spcBef>
              <a:spcAft>
                <a:spcPct val="0"/>
              </a:spcAft>
            </a:pPr>
            <a:r>
              <a:rPr lang="en-IE" altLang="en-US" sz="2800" dirty="0">
                <a:solidFill>
                  <a:schemeClr val="accent2"/>
                </a:solidFill>
                <a:latin typeface="Inter" panose="02000503000000020004" pitchFamily="2" charset="0"/>
                <a:ea typeface="Inter" panose="02000503000000020004" pitchFamily="2" charset="0"/>
              </a:rPr>
              <a:t>Please include screenshots, photos, news articles and links to repositories or portfolios, website URLs, or any other artefacts which can support your answer. </a:t>
            </a:r>
            <a:endParaRPr kumimoji="0" lang="en-US" altLang="en-US" sz="2800" u="none" strike="noStrike" cap="none" normalizeH="0" baseline="0" dirty="0">
              <a:ln>
                <a:noFill/>
              </a:ln>
              <a:solidFill>
                <a:schemeClr val="accent2"/>
              </a:solidFill>
              <a:effectLst/>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479115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11758" y="660485"/>
            <a:ext cx="9536499" cy="711655"/>
          </a:xfrm>
          <a:prstGeom prst="rect">
            <a:avLst/>
          </a:prstGeom>
        </p:spPr>
        <p:txBody>
          <a:bodyPr vert="horz" wrap="square" lIns="0" tIns="18972" rIns="0" bIns="0" rtlCol="0" anchor="ctr">
            <a:spAutoFit/>
          </a:bodyPr>
          <a:lstStyle/>
          <a:p>
            <a:pPr marL="18972">
              <a:lnSpc>
                <a:spcPct val="100000"/>
              </a:lnSpc>
              <a:spcBef>
                <a:spcPts val="149"/>
              </a:spcBef>
            </a:pPr>
            <a:r>
              <a:rPr lang="en-US" sz="4500" b="1" dirty="0">
                <a:solidFill>
                  <a:schemeClr val="accent2"/>
                </a:solidFill>
                <a:latin typeface="Inter ExtraBold" panose="02000503000000020004" pitchFamily="2" charset="0"/>
                <a:ea typeface="Inter ExtraBold" panose="02000503000000020004" pitchFamily="2" charset="0"/>
              </a:rPr>
              <a:t>Option A – Technology Project</a:t>
            </a:r>
            <a:endParaRPr sz="4500" b="1" dirty="0">
              <a:solidFill>
                <a:schemeClr val="accent2"/>
              </a:solidFill>
              <a:latin typeface="Inter ExtraBold" panose="02000503000000020004" pitchFamily="2" charset="0"/>
              <a:ea typeface="Inter ExtraBold" panose="02000503000000020004" pitchFamily="2" charset="0"/>
            </a:endParaRPr>
          </a:p>
        </p:txBody>
      </p:sp>
      <p:pic>
        <p:nvPicPr>
          <p:cNvPr id="5" name="Picture 4" descr="A picture containing text, sign, clipart&#10;&#10;Description automatically generated">
            <a:extLst>
              <a:ext uri="{FF2B5EF4-FFF2-40B4-BE49-F238E27FC236}">
                <a16:creationId xmlns:a16="http://schemas.microsoft.com/office/drawing/2014/main" id="{FFE2A699-E89F-5B5B-D5DE-560D2F918B5C}"/>
              </a:ext>
            </a:extLst>
          </p:cNvPr>
          <p:cNvPicPr>
            <a:picLocks noChangeAspect="1"/>
          </p:cNvPicPr>
          <p:nvPr/>
        </p:nvPicPr>
        <p:blipFill rotWithShape="1">
          <a:blip r:embed="rId3"/>
          <a:srcRect l="48750" t="-1048" r="4858" b="1048"/>
          <a:stretch/>
        </p:blipFill>
        <p:spPr>
          <a:xfrm>
            <a:off x="534564" y="8832869"/>
            <a:ext cx="2284867" cy="1042950"/>
          </a:xfrm>
          <a:prstGeom prst="rect">
            <a:avLst/>
          </a:prstGeom>
        </p:spPr>
      </p:pic>
      <p:sp>
        <p:nvSpPr>
          <p:cNvPr id="6" name="TextBox 5">
            <a:extLst>
              <a:ext uri="{FF2B5EF4-FFF2-40B4-BE49-F238E27FC236}">
                <a16:creationId xmlns:a16="http://schemas.microsoft.com/office/drawing/2014/main" id="{29CF7707-F6E5-B814-BF93-AF68D54D7397}"/>
              </a:ext>
            </a:extLst>
          </p:cNvPr>
          <p:cNvSpPr txBox="1"/>
          <p:nvPr/>
        </p:nvSpPr>
        <p:spPr>
          <a:xfrm>
            <a:off x="3008653"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7" name="Picture 6" descr="A picture containing text, sign, clipart&#10;&#10;Description automatically generated">
            <a:extLst>
              <a:ext uri="{FF2B5EF4-FFF2-40B4-BE49-F238E27FC236}">
                <a16:creationId xmlns:a16="http://schemas.microsoft.com/office/drawing/2014/main" id="{5B36B413-7176-B844-427F-4F16D1918F00}"/>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8" name="TextBox 7">
            <a:extLst>
              <a:ext uri="{FF2B5EF4-FFF2-40B4-BE49-F238E27FC236}">
                <a16:creationId xmlns:a16="http://schemas.microsoft.com/office/drawing/2014/main" id="{F66B559A-B14E-C98D-F27F-F25E7336963C}"/>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9" name="object 3">
            <a:extLst>
              <a:ext uri="{FF2B5EF4-FFF2-40B4-BE49-F238E27FC236}">
                <a16:creationId xmlns:a16="http://schemas.microsoft.com/office/drawing/2014/main" id="{86FD2EFA-340E-BCF4-D179-9954208CA448}"/>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0" name="Picture 9" descr="A black and white sign with white text&#10;&#10;Description automatically generated">
            <a:extLst>
              <a:ext uri="{FF2B5EF4-FFF2-40B4-BE49-F238E27FC236}">
                <a16:creationId xmlns:a16="http://schemas.microsoft.com/office/drawing/2014/main" id="{8E85B9CC-6719-BA6B-48B7-3C77D8915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1" name="TextBox 10">
            <a:extLst>
              <a:ext uri="{FF2B5EF4-FFF2-40B4-BE49-F238E27FC236}">
                <a16:creationId xmlns:a16="http://schemas.microsoft.com/office/drawing/2014/main" id="{DDE8E2AB-6335-1370-1D32-1AC232303719}"/>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2" name="Picture 11" descr="A black and white sign with white text&#10;&#10;Description automatically generated">
            <a:extLst>
              <a:ext uri="{FF2B5EF4-FFF2-40B4-BE49-F238E27FC236}">
                <a16:creationId xmlns:a16="http://schemas.microsoft.com/office/drawing/2014/main" id="{E20EDAC0-7A28-8FA5-5603-44AD201AD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graphicFrame>
        <p:nvGraphicFramePr>
          <p:cNvPr id="23" name="Google Shape;69;p9">
            <a:extLst>
              <a:ext uri="{FF2B5EF4-FFF2-40B4-BE49-F238E27FC236}">
                <a16:creationId xmlns:a16="http://schemas.microsoft.com/office/drawing/2014/main" id="{202B0FD5-71EE-C4A1-ED0A-F55C458FAC4B}"/>
              </a:ext>
            </a:extLst>
          </p:cNvPr>
          <p:cNvGraphicFramePr/>
          <p:nvPr/>
        </p:nvGraphicFramePr>
        <p:xfrm>
          <a:off x="5876953" y="-6693699"/>
          <a:ext cx="14597074" cy="64111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F9862091-DFC8-2FEA-5E7E-0CB37BC36AA4}"/>
              </a:ext>
            </a:extLst>
          </p:cNvPr>
          <p:cNvSpPr txBox="1"/>
          <p:nvPr/>
        </p:nvSpPr>
        <p:spPr>
          <a:xfrm>
            <a:off x="1118012" y="2032625"/>
            <a:ext cx="13853351" cy="5878532"/>
          </a:xfrm>
          <a:prstGeom prst="rect">
            <a:avLst/>
          </a:prstGeom>
          <a:noFill/>
        </p:spPr>
        <p:txBody>
          <a:bodyPr wrap="square" rtlCol="0">
            <a:spAutoFit/>
          </a:bodyPr>
          <a:lstStyle/>
          <a:p>
            <a:r>
              <a:rPr lang="en-US" sz="2800" b="1" dirty="0">
                <a:latin typeface="Inter" panose="02000503000000020004" pitchFamily="2" charset="0"/>
                <a:ea typeface="Inter" panose="02000503000000020004" pitchFamily="2" charset="0"/>
                <a:cs typeface="Helvetica"/>
              </a:rPr>
              <a:t>200 Points – Max 800 words</a:t>
            </a:r>
          </a:p>
          <a:p>
            <a:endParaRPr lang="en-IE" sz="2800" dirty="0">
              <a:latin typeface="Inter" panose="02000503000000020004" pitchFamily="2" charset="0"/>
              <a:ea typeface="Inter" panose="02000503000000020004" pitchFamily="2" charset="0"/>
            </a:endParaRPr>
          </a:p>
          <a:p>
            <a:endParaRPr lang="en-IE" sz="2800" dirty="0">
              <a:latin typeface="Inter" panose="02000503000000020004" pitchFamily="2" charset="0"/>
              <a:ea typeface="Inter" panose="02000503000000020004" pitchFamily="2" charset="0"/>
            </a:endParaRPr>
          </a:p>
          <a:p>
            <a:r>
              <a:rPr lang="en-IE" sz="2800" dirty="0">
                <a:latin typeface="Inter" panose="02000503000000020004" pitchFamily="2" charset="0"/>
                <a:ea typeface="Inter" panose="02000503000000020004" pitchFamily="2" charset="0"/>
              </a:rPr>
              <a:t>Using technology doesn’t have to mean writing a computer program – it could be any situation in which you’ve used any technology to do something interesting.</a:t>
            </a:r>
          </a:p>
          <a:p>
            <a:r>
              <a:rPr lang="en-IE" sz="2800" dirty="0">
                <a:latin typeface="Inter" panose="02000503000000020004" pitchFamily="2" charset="0"/>
                <a:ea typeface="Inter" panose="02000503000000020004" pitchFamily="2" charset="0"/>
              </a:rPr>
              <a:t>We want to know what you did, but we’re also very interested in how you did it. </a:t>
            </a:r>
          </a:p>
          <a:p>
            <a:endParaRPr lang="en-IE" sz="2800" dirty="0">
              <a:latin typeface="Inter" panose="02000503000000020004" pitchFamily="2" charset="0"/>
              <a:ea typeface="Inter" panose="02000503000000020004" pitchFamily="2" charset="0"/>
            </a:endParaRPr>
          </a:p>
          <a:p>
            <a:r>
              <a:rPr lang="en-IE" sz="2800" dirty="0">
                <a:latin typeface="Inter" panose="02000503000000020004" pitchFamily="2" charset="0"/>
                <a:ea typeface="Inter" panose="02000503000000020004" pitchFamily="2" charset="0"/>
              </a:rPr>
              <a:t>Overview of your Work</a:t>
            </a:r>
          </a:p>
          <a:p>
            <a:endParaRPr lang="en-IE" sz="2800" dirty="0">
              <a:latin typeface="Inter" panose="02000503000000020004" pitchFamily="2" charset="0"/>
              <a:ea typeface="Inter" panose="02000503000000020004" pitchFamily="2" charset="0"/>
            </a:endParaRPr>
          </a:p>
          <a:p>
            <a:r>
              <a:rPr lang="en-IE" sz="2800" dirty="0">
                <a:latin typeface="Inter" panose="02000503000000020004" pitchFamily="2" charset="0"/>
                <a:ea typeface="Inter" panose="02000503000000020004" pitchFamily="2" charset="0"/>
              </a:rPr>
              <a:t>Project Impact</a:t>
            </a:r>
          </a:p>
          <a:p>
            <a:endParaRPr lang="en-IE" sz="2800" dirty="0">
              <a:latin typeface="Inter" panose="02000503000000020004" pitchFamily="2" charset="0"/>
              <a:ea typeface="Inter" panose="02000503000000020004" pitchFamily="2" charset="0"/>
            </a:endParaRPr>
          </a:p>
          <a:p>
            <a:r>
              <a:rPr lang="en-IE" sz="2800" dirty="0">
                <a:latin typeface="Inter" panose="02000503000000020004" pitchFamily="2" charset="0"/>
                <a:ea typeface="Inter" panose="02000503000000020004" pitchFamily="2" charset="0"/>
              </a:rPr>
              <a:t>(see website for full instructions)</a:t>
            </a:r>
          </a:p>
          <a:p>
            <a:endParaRPr lang="en-US" sz="4000" dirty="0">
              <a:solidFill>
                <a:schemeClr val="bg1"/>
              </a:solidFill>
            </a:endParaRPr>
          </a:p>
        </p:txBody>
      </p:sp>
    </p:spTree>
    <p:extLst>
      <p:ext uri="{BB962C8B-B14F-4D97-AF65-F5344CB8AC3E}">
        <p14:creationId xmlns:p14="http://schemas.microsoft.com/office/powerpoint/2010/main" val="38231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11758" y="660485"/>
            <a:ext cx="7516575" cy="711655"/>
          </a:xfrm>
          <a:prstGeom prst="rect">
            <a:avLst/>
          </a:prstGeom>
        </p:spPr>
        <p:txBody>
          <a:bodyPr vert="horz" wrap="square" lIns="0" tIns="18972" rIns="0" bIns="0" rtlCol="0" anchor="ctr">
            <a:spAutoFit/>
          </a:bodyPr>
          <a:lstStyle/>
          <a:p>
            <a:pPr marL="18972">
              <a:lnSpc>
                <a:spcPct val="100000"/>
              </a:lnSpc>
              <a:spcBef>
                <a:spcPts val="149"/>
              </a:spcBef>
            </a:pPr>
            <a:r>
              <a:rPr lang="en-US" sz="4500" b="1" dirty="0">
                <a:solidFill>
                  <a:schemeClr val="accent2"/>
                </a:solidFill>
                <a:latin typeface="Inter ExtraBold" panose="02000503000000020004" pitchFamily="2" charset="0"/>
                <a:ea typeface="Inter ExtraBold" panose="02000503000000020004" pitchFamily="2" charset="0"/>
              </a:rPr>
              <a:t>Option B – Personal Profile</a:t>
            </a:r>
            <a:endParaRPr sz="4500" b="1" dirty="0">
              <a:solidFill>
                <a:schemeClr val="accent2"/>
              </a:solidFill>
              <a:latin typeface="Inter ExtraBold" panose="02000503000000020004" pitchFamily="2" charset="0"/>
              <a:ea typeface="Inter ExtraBold" panose="02000503000000020004" pitchFamily="2" charset="0"/>
            </a:endParaRPr>
          </a:p>
        </p:txBody>
      </p:sp>
      <p:pic>
        <p:nvPicPr>
          <p:cNvPr id="5" name="Picture 4" descr="A picture containing text, sign, clipart&#10;&#10;Description automatically generated">
            <a:extLst>
              <a:ext uri="{FF2B5EF4-FFF2-40B4-BE49-F238E27FC236}">
                <a16:creationId xmlns:a16="http://schemas.microsoft.com/office/drawing/2014/main" id="{FFE2A699-E89F-5B5B-D5DE-560D2F918B5C}"/>
              </a:ext>
            </a:extLst>
          </p:cNvPr>
          <p:cNvPicPr>
            <a:picLocks noChangeAspect="1"/>
          </p:cNvPicPr>
          <p:nvPr/>
        </p:nvPicPr>
        <p:blipFill rotWithShape="1">
          <a:blip r:embed="rId3"/>
          <a:srcRect l="48750" t="-1048" r="4858" b="1048"/>
          <a:stretch/>
        </p:blipFill>
        <p:spPr>
          <a:xfrm>
            <a:off x="534564" y="8832869"/>
            <a:ext cx="2284867" cy="1042950"/>
          </a:xfrm>
          <a:prstGeom prst="rect">
            <a:avLst/>
          </a:prstGeom>
        </p:spPr>
      </p:pic>
      <p:sp>
        <p:nvSpPr>
          <p:cNvPr id="6" name="TextBox 5">
            <a:extLst>
              <a:ext uri="{FF2B5EF4-FFF2-40B4-BE49-F238E27FC236}">
                <a16:creationId xmlns:a16="http://schemas.microsoft.com/office/drawing/2014/main" id="{29CF7707-F6E5-B814-BF93-AF68D54D7397}"/>
              </a:ext>
            </a:extLst>
          </p:cNvPr>
          <p:cNvSpPr txBox="1"/>
          <p:nvPr/>
        </p:nvSpPr>
        <p:spPr>
          <a:xfrm>
            <a:off x="3008653"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7" name="Picture 6" descr="A picture containing text, sign, clipart&#10;&#10;Description automatically generated">
            <a:extLst>
              <a:ext uri="{FF2B5EF4-FFF2-40B4-BE49-F238E27FC236}">
                <a16:creationId xmlns:a16="http://schemas.microsoft.com/office/drawing/2014/main" id="{5B36B413-7176-B844-427F-4F16D1918F00}"/>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8" name="TextBox 7">
            <a:extLst>
              <a:ext uri="{FF2B5EF4-FFF2-40B4-BE49-F238E27FC236}">
                <a16:creationId xmlns:a16="http://schemas.microsoft.com/office/drawing/2014/main" id="{F66B559A-B14E-C98D-F27F-F25E7336963C}"/>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9" name="object 3">
            <a:extLst>
              <a:ext uri="{FF2B5EF4-FFF2-40B4-BE49-F238E27FC236}">
                <a16:creationId xmlns:a16="http://schemas.microsoft.com/office/drawing/2014/main" id="{86FD2EFA-340E-BCF4-D179-9954208CA448}"/>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0" name="Picture 9" descr="A black and white sign with white text&#10;&#10;Description automatically generated">
            <a:extLst>
              <a:ext uri="{FF2B5EF4-FFF2-40B4-BE49-F238E27FC236}">
                <a16:creationId xmlns:a16="http://schemas.microsoft.com/office/drawing/2014/main" id="{8E85B9CC-6719-BA6B-48B7-3C77D8915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1" name="TextBox 10">
            <a:extLst>
              <a:ext uri="{FF2B5EF4-FFF2-40B4-BE49-F238E27FC236}">
                <a16:creationId xmlns:a16="http://schemas.microsoft.com/office/drawing/2014/main" id="{DDE8E2AB-6335-1370-1D32-1AC232303719}"/>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2" name="Picture 11" descr="A black and white sign with white text&#10;&#10;Description automatically generated">
            <a:extLst>
              <a:ext uri="{FF2B5EF4-FFF2-40B4-BE49-F238E27FC236}">
                <a16:creationId xmlns:a16="http://schemas.microsoft.com/office/drawing/2014/main" id="{E20EDAC0-7A28-8FA5-5603-44AD201AD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graphicFrame>
        <p:nvGraphicFramePr>
          <p:cNvPr id="23" name="Google Shape;69;p9">
            <a:extLst>
              <a:ext uri="{FF2B5EF4-FFF2-40B4-BE49-F238E27FC236}">
                <a16:creationId xmlns:a16="http://schemas.microsoft.com/office/drawing/2014/main" id="{202B0FD5-71EE-C4A1-ED0A-F55C458FAC4B}"/>
              </a:ext>
            </a:extLst>
          </p:cNvPr>
          <p:cNvGraphicFramePr/>
          <p:nvPr/>
        </p:nvGraphicFramePr>
        <p:xfrm>
          <a:off x="5876953" y="-6693699"/>
          <a:ext cx="14597074" cy="64111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F9862091-DFC8-2FEA-5E7E-0CB37BC36AA4}"/>
              </a:ext>
            </a:extLst>
          </p:cNvPr>
          <p:cNvSpPr txBox="1"/>
          <p:nvPr/>
        </p:nvSpPr>
        <p:spPr>
          <a:xfrm>
            <a:off x="1118012" y="2032625"/>
            <a:ext cx="13853351" cy="6740307"/>
          </a:xfrm>
          <a:prstGeom prst="rect">
            <a:avLst/>
          </a:prstGeom>
          <a:noFill/>
        </p:spPr>
        <p:txBody>
          <a:bodyPr wrap="square" rtlCol="0">
            <a:spAutoFit/>
          </a:bodyPr>
          <a:lstStyle/>
          <a:p>
            <a:r>
              <a:rPr lang="en-US" sz="2800" b="1" dirty="0">
                <a:latin typeface="Inter" panose="02000503000000020004" pitchFamily="2" charset="0"/>
                <a:ea typeface="Inter" panose="02000503000000020004" pitchFamily="2" charset="0"/>
                <a:cs typeface="Helvetica"/>
              </a:rPr>
              <a:t>200 Points – Choose 3 of the 4 Questions listed (Max 400 words per question)</a:t>
            </a:r>
          </a:p>
          <a:p>
            <a:endParaRPr lang="en-IE" sz="2800" dirty="0">
              <a:latin typeface="Inter" panose="02000503000000020004" pitchFamily="2" charset="0"/>
              <a:ea typeface="Inter" panose="02000503000000020004" pitchFamily="2" charset="0"/>
            </a:endParaRPr>
          </a:p>
          <a:p>
            <a:pPr marL="514350" indent="-514350">
              <a:buFont typeface="+mj-lt"/>
              <a:buAutoNum type="arabicPeriod"/>
            </a:pPr>
            <a:r>
              <a:rPr lang="en-IE" sz="2800" dirty="0">
                <a:latin typeface="Inter" panose="02000503000000020004" pitchFamily="2" charset="0"/>
                <a:ea typeface="Inter" panose="02000503000000020004" pitchFamily="2" charset="0"/>
              </a:rPr>
              <a:t>Do you have a talent or interest that is highly important to you? Tell us about this aspect of your identity and your key accomplishments in this area.</a:t>
            </a:r>
          </a:p>
          <a:p>
            <a:pPr marL="514350" indent="-514350">
              <a:buFont typeface="+mj-lt"/>
              <a:buAutoNum type="arabicPeriod"/>
            </a:pPr>
            <a:endParaRPr lang="en-IE" sz="2800" dirty="0">
              <a:latin typeface="Inter" panose="02000503000000020004" pitchFamily="2" charset="0"/>
              <a:ea typeface="Inter" panose="02000503000000020004" pitchFamily="2" charset="0"/>
            </a:endParaRPr>
          </a:p>
          <a:p>
            <a:pPr marL="514350" indent="-514350">
              <a:buFont typeface="+mj-lt"/>
              <a:buAutoNum type="arabicPeriod"/>
            </a:pPr>
            <a:r>
              <a:rPr lang="en-IE" sz="2800" dirty="0">
                <a:latin typeface="Inter" panose="02000503000000020004" pitchFamily="2" charset="0"/>
                <a:ea typeface="Inter" panose="02000503000000020004" pitchFamily="2" charset="0"/>
              </a:rPr>
              <a:t>Tell us about a time you solved a problem. How did you identify and test the solution?</a:t>
            </a:r>
          </a:p>
          <a:p>
            <a:pPr marL="514350" indent="-514350">
              <a:buFont typeface="+mj-lt"/>
              <a:buAutoNum type="arabicPeriod"/>
            </a:pPr>
            <a:endParaRPr lang="en-IE" sz="2800" dirty="0">
              <a:latin typeface="Inter" panose="02000503000000020004" pitchFamily="2" charset="0"/>
              <a:ea typeface="Inter" panose="02000503000000020004" pitchFamily="2" charset="0"/>
            </a:endParaRPr>
          </a:p>
          <a:p>
            <a:pPr marL="514350" indent="-514350">
              <a:buFont typeface="+mj-lt"/>
              <a:buAutoNum type="arabicPeriod"/>
            </a:pPr>
            <a:r>
              <a:rPr lang="en-IE" sz="2800" dirty="0">
                <a:latin typeface="Inter" panose="02000503000000020004" pitchFamily="2" charset="0"/>
                <a:ea typeface="Inter" panose="02000503000000020004" pitchFamily="2" charset="0"/>
              </a:rPr>
              <a:t>Do you have a background in computer science and/or software development? Tell us about your key accomplishments in this area. </a:t>
            </a:r>
          </a:p>
          <a:p>
            <a:pPr marL="514350" indent="-514350">
              <a:buFont typeface="+mj-lt"/>
              <a:buAutoNum type="arabicPeriod"/>
            </a:pPr>
            <a:endParaRPr lang="en-IE" sz="2800" dirty="0">
              <a:latin typeface="Inter" panose="02000503000000020004" pitchFamily="2" charset="0"/>
              <a:ea typeface="Inter" panose="02000503000000020004" pitchFamily="2" charset="0"/>
            </a:endParaRPr>
          </a:p>
          <a:p>
            <a:pPr marL="514350" indent="-514350">
              <a:buFont typeface="+mj-lt"/>
              <a:buAutoNum type="arabicPeriod"/>
            </a:pPr>
            <a:r>
              <a:rPr lang="en-IE" sz="2800" dirty="0">
                <a:latin typeface="Inter" panose="02000503000000020004" pitchFamily="2" charset="0"/>
                <a:ea typeface="Inter" panose="02000503000000020004" pitchFamily="2" charset="0"/>
              </a:rPr>
              <a:t>ISE students work on projects that are truly innovative. Pitch, in some detail, a new project you would like to work on as an ISE student. Think big – we like a challenge! </a:t>
            </a:r>
            <a:endParaRPr lang="en-US" sz="2800" dirty="0">
              <a:latin typeface="Inter" panose="02000503000000020004" pitchFamily="2" charset="0"/>
              <a:ea typeface="Inter" panose="02000503000000020004" pitchFamily="2" charset="0"/>
            </a:endParaRPr>
          </a:p>
          <a:p>
            <a:endParaRPr lang="en-US" sz="4000" dirty="0">
              <a:solidFill>
                <a:schemeClr val="bg1"/>
              </a:solidFill>
            </a:endParaRPr>
          </a:p>
        </p:txBody>
      </p:sp>
    </p:spTree>
    <p:extLst>
      <p:ext uri="{BB962C8B-B14F-4D97-AF65-F5344CB8AC3E}">
        <p14:creationId xmlns:p14="http://schemas.microsoft.com/office/powerpoint/2010/main" val="400067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6" name="Google Shape;86;p11"/>
          <p:cNvSpPr txBox="1"/>
          <p:nvPr/>
        </p:nvSpPr>
        <p:spPr>
          <a:xfrm>
            <a:off x="820565" y="657606"/>
            <a:ext cx="10570956" cy="973206"/>
          </a:xfrm>
          <a:prstGeom prst="rect">
            <a:avLst/>
          </a:prstGeom>
          <a:noFill/>
          <a:ln>
            <a:noFill/>
          </a:ln>
        </p:spPr>
        <p:txBody>
          <a:bodyPr spcFirstLastPara="1" wrap="square" lIns="138997" tIns="138997" rIns="138997" bIns="138997" anchor="t" anchorCtr="0">
            <a:spAutoFit/>
          </a:bodyPr>
          <a:lstStyle/>
          <a:p>
            <a:pPr marL="19308"/>
            <a:r>
              <a:rPr lang="en-IE" sz="4500">
                <a:solidFill>
                  <a:schemeClr val="accent2"/>
                </a:solidFill>
                <a:latin typeface="Helvetica" pitchFamily="2" charset="0"/>
                <a:ea typeface="Helvetica Neue"/>
                <a:cs typeface="Helvetica Neue"/>
                <a:sym typeface="Helvetica Neue"/>
              </a:rPr>
              <a:t>CAO/ Entrance Submission Timeline</a:t>
            </a:r>
            <a:endParaRPr sz="4500">
              <a:solidFill>
                <a:schemeClr val="accent2"/>
              </a:solidFill>
              <a:latin typeface="Helvetica" pitchFamily="2" charset="0"/>
              <a:ea typeface="Helvetica Neue"/>
              <a:cs typeface="Helvetica Neue"/>
              <a:sym typeface="Helvetica Neue"/>
            </a:endParaRPr>
          </a:p>
        </p:txBody>
      </p:sp>
      <p:pic>
        <p:nvPicPr>
          <p:cNvPr id="5" name="Picture 4" descr="A picture containing text, sign, clipart&#10;&#10;Description automatically generated">
            <a:extLst>
              <a:ext uri="{FF2B5EF4-FFF2-40B4-BE49-F238E27FC236}">
                <a16:creationId xmlns:a16="http://schemas.microsoft.com/office/drawing/2014/main" id="{209D6C82-35D5-75D4-740F-982036925D18}"/>
              </a:ext>
            </a:extLst>
          </p:cNvPr>
          <p:cNvPicPr>
            <a:picLocks noChangeAspect="1"/>
          </p:cNvPicPr>
          <p:nvPr/>
        </p:nvPicPr>
        <p:blipFill rotWithShape="1">
          <a:blip r:embed="rId3"/>
          <a:srcRect l="48750" t="-1048" r="4858" b="1048"/>
          <a:stretch/>
        </p:blipFill>
        <p:spPr>
          <a:xfrm>
            <a:off x="534564" y="8832869"/>
            <a:ext cx="2284867" cy="1042950"/>
          </a:xfrm>
          <a:prstGeom prst="rect">
            <a:avLst/>
          </a:prstGeom>
        </p:spPr>
      </p:pic>
      <p:sp>
        <p:nvSpPr>
          <p:cNvPr id="8" name="TextBox 7">
            <a:extLst>
              <a:ext uri="{FF2B5EF4-FFF2-40B4-BE49-F238E27FC236}">
                <a16:creationId xmlns:a16="http://schemas.microsoft.com/office/drawing/2014/main" id="{5390DB29-1496-963E-0F19-65C8364E3A11}"/>
              </a:ext>
            </a:extLst>
          </p:cNvPr>
          <p:cNvSpPr txBox="1"/>
          <p:nvPr/>
        </p:nvSpPr>
        <p:spPr>
          <a:xfrm>
            <a:off x="3008653"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9" name="Picture 8" descr="A picture containing text, sign, clipart&#10;&#10;Description automatically generated">
            <a:extLst>
              <a:ext uri="{FF2B5EF4-FFF2-40B4-BE49-F238E27FC236}">
                <a16:creationId xmlns:a16="http://schemas.microsoft.com/office/drawing/2014/main" id="{113D4579-E884-C2D6-E802-B6BDA140102A}"/>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10" name="TextBox 9">
            <a:extLst>
              <a:ext uri="{FF2B5EF4-FFF2-40B4-BE49-F238E27FC236}">
                <a16:creationId xmlns:a16="http://schemas.microsoft.com/office/drawing/2014/main" id="{C3490B20-9511-65D2-9052-3177527EF081}"/>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11" name="object 3">
            <a:extLst>
              <a:ext uri="{FF2B5EF4-FFF2-40B4-BE49-F238E27FC236}">
                <a16:creationId xmlns:a16="http://schemas.microsoft.com/office/drawing/2014/main" id="{84B16AA0-A8D6-A7C8-449C-D7BD1D6AD99F}"/>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2" name="Picture 11" descr="A black and white sign with white text&#10;&#10;Description automatically generated">
            <a:extLst>
              <a:ext uri="{FF2B5EF4-FFF2-40B4-BE49-F238E27FC236}">
                <a16:creationId xmlns:a16="http://schemas.microsoft.com/office/drawing/2014/main" id="{DDDA0F56-063E-57BB-4467-618E8D066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3" name="TextBox 12">
            <a:extLst>
              <a:ext uri="{FF2B5EF4-FFF2-40B4-BE49-F238E27FC236}">
                <a16:creationId xmlns:a16="http://schemas.microsoft.com/office/drawing/2014/main" id="{9800F96F-2116-3ECD-FD03-844EE7E808A5}"/>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4" name="Picture 13" descr="A black and white sign with white text&#10;&#10;Description automatically generated">
            <a:extLst>
              <a:ext uri="{FF2B5EF4-FFF2-40B4-BE49-F238E27FC236}">
                <a16:creationId xmlns:a16="http://schemas.microsoft.com/office/drawing/2014/main" id="{5E03E365-00AE-BC02-154D-8885D8A112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15" name="TextBox 14">
            <a:extLst>
              <a:ext uri="{FF2B5EF4-FFF2-40B4-BE49-F238E27FC236}">
                <a16:creationId xmlns:a16="http://schemas.microsoft.com/office/drawing/2014/main" id="{0133E459-BEB4-996D-535D-4F1D7424B362}"/>
              </a:ext>
            </a:extLst>
          </p:cNvPr>
          <p:cNvSpPr txBox="1"/>
          <p:nvPr/>
        </p:nvSpPr>
        <p:spPr>
          <a:xfrm>
            <a:off x="7531042" y="8312069"/>
            <a:ext cx="8477001" cy="476412"/>
          </a:xfrm>
          <a:prstGeom prst="rect">
            <a:avLst/>
          </a:prstGeom>
          <a:noFill/>
        </p:spPr>
        <p:txBody>
          <a:bodyPr wrap="none" rtlCol="0">
            <a:spAutoFit/>
          </a:bodyPr>
          <a:lstStyle/>
          <a:p>
            <a:r>
              <a:rPr lang="en-IE" dirty="0"/>
              <a:t>*Please see ISE website for specific dates and instructions</a:t>
            </a:r>
          </a:p>
        </p:txBody>
      </p:sp>
      <p:pic>
        <p:nvPicPr>
          <p:cNvPr id="3" name="Picture 2" descr="A screenshot of a calendar&#10;&#10;Description automatically generated">
            <a:extLst>
              <a:ext uri="{FF2B5EF4-FFF2-40B4-BE49-F238E27FC236}">
                <a16:creationId xmlns:a16="http://schemas.microsoft.com/office/drawing/2014/main" id="{27EDE15F-7AF9-C109-E635-69321707D55B}"/>
              </a:ext>
            </a:extLst>
          </p:cNvPr>
          <p:cNvPicPr>
            <a:picLocks noChangeAspect="1"/>
          </p:cNvPicPr>
          <p:nvPr/>
        </p:nvPicPr>
        <p:blipFill>
          <a:blip r:embed="rId7"/>
          <a:stretch>
            <a:fillRect/>
          </a:stretch>
        </p:blipFill>
        <p:spPr>
          <a:xfrm>
            <a:off x="1449188" y="1618799"/>
            <a:ext cx="13359213" cy="6920814"/>
          </a:xfrm>
          <a:prstGeom prst="rect">
            <a:avLst/>
          </a:prstGeom>
        </p:spPr>
      </p:pic>
    </p:spTree>
    <p:extLst>
      <p:ext uri="{BB962C8B-B14F-4D97-AF65-F5344CB8AC3E}">
        <p14:creationId xmlns:p14="http://schemas.microsoft.com/office/powerpoint/2010/main" val="325704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in a green rectangle&#10;&#10;Description automatically generated">
            <a:extLst>
              <a:ext uri="{FF2B5EF4-FFF2-40B4-BE49-F238E27FC236}">
                <a16:creationId xmlns:a16="http://schemas.microsoft.com/office/drawing/2014/main" id="{EEE88288-95DE-C781-9A62-291B699C67BC}"/>
              </a:ext>
            </a:extLst>
          </p:cNvPr>
          <p:cNvPicPr>
            <a:picLocks noChangeAspect="1"/>
          </p:cNvPicPr>
          <p:nvPr/>
        </p:nvPicPr>
        <p:blipFill>
          <a:blip r:embed="rId3"/>
          <a:stretch>
            <a:fillRect/>
          </a:stretch>
        </p:blipFill>
        <p:spPr>
          <a:xfrm>
            <a:off x="0" y="-225807"/>
            <a:ext cx="16257588" cy="9161735"/>
          </a:xfrm>
          <a:prstGeom prst="rect">
            <a:avLst/>
          </a:prstGeom>
        </p:spPr>
      </p:pic>
      <p:pic>
        <p:nvPicPr>
          <p:cNvPr id="3" name="Picture 2" descr="A picture containing text, sign, clipart&#10;&#10;Description automatically generated">
            <a:extLst>
              <a:ext uri="{FF2B5EF4-FFF2-40B4-BE49-F238E27FC236}">
                <a16:creationId xmlns:a16="http://schemas.microsoft.com/office/drawing/2014/main" id="{200EC9A9-7041-0202-743D-06BE16BCC2C6}"/>
              </a:ext>
            </a:extLst>
          </p:cNvPr>
          <p:cNvPicPr>
            <a:picLocks noChangeAspect="1"/>
          </p:cNvPicPr>
          <p:nvPr/>
        </p:nvPicPr>
        <p:blipFill rotWithShape="1">
          <a:blip r:embed="rId4"/>
          <a:srcRect l="48750" t="-1048" r="4858" b="1048"/>
          <a:stretch/>
        </p:blipFill>
        <p:spPr>
          <a:xfrm>
            <a:off x="1347533" y="8832869"/>
            <a:ext cx="2284867" cy="1042950"/>
          </a:xfrm>
          <a:prstGeom prst="rect">
            <a:avLst/>
          </a:prstGeom>
        </p:spPr>
      </p:pic>
      <p:sp>
        <p:nvSpPr>
          <p:cNvPr id="4" name="TextBox 3">
            <a:extLst>
              <a:ext uri="{FF2B5EF4-FFF2-40B4-BE49-F238E27FC236}">
                <a16:creationId xmlns:a16="http://schemas.microsoft.com/office/drawing/2014/main" id="{AB62EA07-490E-A069-2F5A-DA18424278C1}"/>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8" name="object 3">
            <a:extLst>
              <a:ext uri="{FF2B5EF4-FFF2-40B4-BE49-F238E27FC236}">
                <a16:creationId xmlns:a16="http://schemas.microsoft.com/office/drawing/2014/main" id="{D3A79A92-EAD5-264C-A39E-F6CA89BE9552}"/>
              </a:ext>
            </a:extLst>
          </p:cNvPr>
          <p:cNvSpPr/>
          <p:nvPr/>
        </p:nvSpPr>
        <p:spPr>
          <a:xfrm>
            <a:off x="0" y="8832869"/>
            <a:ext cx="16257588" cy="1325544"/>
          </a:xfrm>
          <a:prstGeom prst="rect">
            <a:avLst/>
          </a:prstGeom>
          <a:blipFill dpi="0" rotWithShape="1">
            <a:blip r:embed="rId5" cstate="print"/>
            <a:srcRect/>
            <a:stretch>
              <a:fillRect/>
            </a:stretch>
          </a:blipFill>
        </p:spPr>
        <p:txBody>
          <a:bodyPr wrap="square" lIns="0" tIns="0" rIns="0" bIns="0" rtlCol="0"/>
          <a:lstStyle/>
          <a:p>
            <a:endParaRPr sz="3795"/>
          </a:p>
        </p:txBody>
      </p:sp>
      <p:pic>
        <p:nvPicPr>
          <p:cNvPr id="11" name="Picture 10" descr="A black and white sign with white text&#10;&#10;Description automatically generated">
            <a:extLst>
              <a:ext uri="{FF2B5EF4-FFF2-40B4-BE49-F238E27FC236}">
                <a16:creationId xmlns:a16="http://schemas.microsoft.com/office/drawing/2014/main" id="{BFBBB35F-5FAF-3EEB-27F5-0926F5A88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3" name="TextBox 12">
            <a:extLst>
              <a:ext uri="{FF2B5EF4-FFF2-40B4-BE49-F238E27FC236}">
                <a16:creationId xmlns:a16="http://schemas.microsoft.com/office/drawing/2014/main" id="{A2CBB255-1D7C-60D9-4032-685D354E2820}"/>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4" name="Picture 13" descr="A black and white sign with white text&#10;&#10;Description automatically generated">
            <a:extLst>
              <a:ext uri="{FF2B5EF4-FFF2-40B4-BE49-F238E27FC236}">
                <a16:creationId xmlns:a16="http://schemas.microsoft.com/office/drawing/2014/main" id="{3B682AA8-44E8-B0BF-DD3D-E045E78419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Tree>
    <p:extLst>
      <p:ext uri="{BB962C8B-B14F-4D97-AF65-F5344CB8AC3E}">
        <p14:creationId xmlns:p14="http://schemas.microsoft.com/office/powerpoint/2010/main" val="234145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text, sign, clipart&#10;&#10;Description automatically generated">
            <a:extLst>
              <a:ext uri="{FF2B5EF4-FFF2-40B4-BE49-F238E27FC236}">
                <a16:creationId xmlns:a16="http://schemas.microsoft.com/office/drawing/2014/main" id="{1AD56C0E-1764-DD35-F09C-7F617DED6C1D}"/>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16" name="TextBox 15">
            <a:extLst>
              <a:ext uri="{FF2B5EF4-FFF2-40B4-BE49-F238E27FC236}">
                <a16:creationId xmlns:a16="http://schemas.microsoft.com/office/drawing/2014/main" id="{94877BD2-B79C-B1F8-9C29-99889B6D3081}"/>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17" name="object 3">
            <a:extLst>
              <a:ext uri="{FF2B5EF4-FFF2-40B4-BE49-F238E27FC236}">
                <a16:creationId xmlns:a16="http://schemas.microsoft.com/office/drawing/2014/main" id="{25FA39FA-5344-B34C-3EC5-D86973A906F2}"/>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8" name="Picture 17" descr="A black and white sign with white text&#10;&#10;Description automatically generated">
            <a:extLst>
              <a:ext uri="{FF2B5EF4-FFF2-40B4-BE49-F238E27FC236}">
                <a16:creationId xmlns:a16="http://schemas.microsoft.com/office/drawing/2014/main" id="{486670BC-8CFE-27F1-333B-BDE112258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9" name="TextBox 18">
            <a:extLst>
              <a:ext uri="{FF2B5EF4-FFF2-40B4-BE49-F238E27FC236}">
                <a16:creationId xmlns:a16="http://schemas.microsoft.com/office/drawing/2014/main" id="{7920FE63-9601-8173-CACC-C96D2A45CF6A}"/>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20" name="Picture 19" descr="A black and white sign with white text&#10;&#10;Description automatically generated">
            <a:extLst>
              <a:ext uri="{FF2B5EF4-FFF2-40B4-BE49-F238E27FC236}">
                <a16:creationId xmlns:a16="http://schemas.microsoft.com/office/drawing/2014/main" id="{A877DEF8-6602-D803-2566-A0377350C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graphicFrame>
        <p:nvGraphicFramePr>
          <p:cNvPr id="4" name="Table 3">
            <a:extLst>
              <a:ext uri="{FF2B5EF4-FFF2-40B4-BE49-F238E27FC236}">
                <a16:creationId xmlns:a16="http://schemas.microsoft.com/office/drawing/2014/main" id="{7BAAB5F8-2CD9-AAD9-D7D4-478E82DF45B5}"/>
              </a:ext>
            </a:extLst>
          </p:cNvPr>
          <p:cNvGraphicFramePr/>
          <p:nvPr>
            <p:extLst>
              <p:ext uri="{D42A27DB-BD31-4B8C-83A1-F6EECF244321}">
                <p14:modId xmlns:p14="http://schemas.microsoft.com/office/powerpoint/2010/main" val="2318191721"/>
              </p:ext>
            </p:extLst>
          </p:nvPr>
        </p:nvGraphicFramePr>
        <p:xfrm>
          <a:off x="363845" y="282595"/>
          <a:ext cx="15546714" cy="8306913"/>
        </p:xfrm>
        <a:graphic>
          <a:graphicData uri="http://schemas.openxmlformats.org/drawingml/2006/table">
            <a:tbl>
              <a:tblPr/>
              <a:tblGrid>
                <a:gridCol w="2242605">
                  <a:extLst>
                    <a:ext uri="{9D8B030D-6E8A-4147-A177-3AD203B41FA5}">
                      <a16:colId xmlns:a16="http://schemas.microsoft.com/office/drawing/2014/main" val="20000"/>
                    </a:ext>
                  </a:extLst>
                </a:gridCol>
                <a:gridCol w="4434703">
                  <a:extLst>
                    <a:ext uri="{9D8B030D-6E8A-4147-A177-3AD203B41FA5}">
                      <a16:colId xmlns:a16="http://schemas.microsoft.com/office/drawing/2014/main" val="20001"/>
                    </a:ext>
                  </a:extLst>
                </a:gridCol>
                <a:gridCol w="4434703">
                  <a:extLst>
                    <a:ext uri="{9D8B030D-6E8A-4147-A177-3AD203B41FA5}">
                      <a16:colId xmlns:a16="http://schemas.microsoft.com/office/drawing/2014/main" val="20002"/>
                    </a:ext>
                  </a:extLst>
                </a:gridCol>
                <a:gridCol w="4434703">
                  <a:extLst>
                    <a:ext uri="{9D8B030D-6E8A-4147-A177-3AD203B41FA5}">
                      <a16:colId xmlns:a16="http://schemas.microsoft.com/office/drawing/2014/main" val="20003"/>
                    </a:ext>
                  </a:extLst>
                </a:gridCol>
              </a:tblGrid>
              <a:tr h="489284">
                <a:tc>
                  <a:txBody>
                    <a:bodyPr/>
                    <a:lstStyle/>
                    <a:p>
                      <a:pPr>
                        <a:lnSpc>
                          <a:spcPct val="100000"/>
                        </a:lnSpc>
                      </a:pPr>
                      <a:endParaRPr lang="en-IE" sz="1800" b="0" strike="noStrike" spc="-1">
                        <a:latin typeface="Arial"/>
                      </a:endParaRPr>
                    </a:p>
                  </a:txBody>
                  <a:tcPr>
                    <a:lnL w="12240">
                      <a:noFill/>
                    </a:lnL>
                    <a:lnR w="12240" cap="flat" cmpd="sng" algn="ctr">
                      <a:noFill/>
                      <a:prstDash val="solid"/>
                      <a:round/>
                      <a:headEnd type="none" w="med" len="med"/>
                      <a:tailEnd type="none" w="med" len="med"/>
                    </a:lnR>
                    <a:lnT w="12240">
                      <a:noFill/>
                    </a:lnT>
                    <a:lnB w="38160">
                      <a:noFill/>
                    </a:lnB>
                    <a:lnTlToBr w="12700" cmpd="sng">
                      <a:noFill/>
                      <a:prstDash val="solid"/>
                    </a:lnTlToBr>
                    <a:lnBlToTr w="12700" cmpd="sng">
                      <a:noFill/>
                      <a:prstDash val="solid"/>
                    </a:lnBlToTr>
                    <a:noFill/>
                  </a:tcPr>
                </a:tc>
                <a:tc gridSpan="3">
                  <a:txBody>
                    <a:bodyPr/>
                    <a:lstStyle/>
                    <a:p>
                      <a:pPr algn="ctr">
                        <a:lnSpc>
                          <a:spcPct val="100000"/>
                        </a:lnSpc>
                      </a:pPr>
                      <a:r>
                        <a:rPr lang="en-IE" sz="1800" b="1" strike="noStrike" spc="-1">
                          <a:solidFill>
                            <a:schemeClr val="bg1"/>
                          </a:solidFill>
                          <a:latin typeface="Arial"/>
                        </a:rPr>
                        <a:t>CSIS  Undergraduate Courses</a:t>
                      </a:r>
                    </a:p>
                  </a:txBody>
                  <a:tcPr>
                    <a:lnL w="12240" cap="flat" cmpd="sng" algn="ctr">
                      <a:noFill/>
                      <a:prstDash val="solid"/>
                      <a:round/>
                      <a:headEnd type="none" w="med" len="med"/>
                      <a:tailEnd type="none" w="med" len="med"/>
                    </a:lnL>
                    <a:lnR w="12240">
                      <a:solidFill>
                        <a:srgbClr val="FFFFFF"/>
                      </a:solidFill>
                    </a:lnR>
                    <a:lnT w="12240">
                      <a:solidFill>
                        <a:srgbClr val="FFFFFF"/>
                      </a:solidFill>
                    </a:lnT>
                    <a:lnB w="38160">
                      <a:solidFill>
                        <a:srgbClr val="FFFFFF"/>
                      </a:solidFill>
                    </a:lnB>
                    <a:solidFill>
                      <a:srgbClr val="0D1D2E"/>
                    </a:solidFill>
                  </a:tcPr>
                </a:tc>
                <a:tc hMerge="1">
                  <a:txBody>
                    <a:bodyPr/>
                    <a:lstStyle/>
                    <a:p>
                      <a:pPr>
                        <a:lnSpc>
                          <a:spcPct val="100000"/>
                        </a:lnSpc>
                      </a:pPr>
                      <a:endParaRPr lang="en-IE" sz="1800" b="0" strike="noStrike" spc="-1">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0D1D2E"/>
                    </a:solidFill>
                  </a:tcPr>
                </a:tc>
                <a:tc hMerge="1">
                  <a:txBody>
                    <a:bodyPr/>
                    <a:lstStyle/>
                    <a:p>
                      <a:pPr>
                        <a:lnSpc>
                          <a:spcPct val="100000"/>
                        </a:lnSpc>
                      </a:pPr>
                      <a:endParaRPr lang="en-IE" sz="1800" b="0" strike="noStrike" spc="-1">
                        <a:latin typeface="Arial"/>
                      </a:endParaRPr>
                    </a:p>
                  </a:txBody>
                  <a:tcP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a:solidFill>
                        <a:srgbClr val="FFFFFF"/>
                      </a:solidFill>
                    </a:lnB>
                    <a:solidFill>
                      <a:srgbClr val="0D1D2E"/>
                    </a:solidFill>
                  </a:tcPr>
                </a:tc>
                <a:extLst>
                  <a:ext uri="{0D108BD9-81ED-4DB2-BD59-A6C34878D82A}">
                    <a16:rowId xmlns:a16="http://schemas.microsoft.com/office/drawing/2014/main" val="3955879498"/>
                  </a:ext>
                </a:extLst>
              </a:tr>
              <a:tr h="489284">
                <a:tc>
                  <a:txBody>
                    <a:bodyPr/>
                    <a:lstStyle/>
                    <a:p>
                      <a:pPr>
                        <a:lnSpc>
                          <a:spcPct val="100000"/>
                        </a:lnSpc>
                      </a:pPr>
                      <a:r>
                        <a:rPr lang="en-IE" sz="1800" b="1" strike="noStrike" spc="-1">
                          <a:solidFill>
                            <a:schemeClr val="bg1"/>
                          </a:solidFill>
                          <a:latin typeface="Calibri"/>
                        </a:rPr>
                        <a:t>Title</a:t>
                      </a:r>
                      <a:endParaRPr lang="en-IE" sz="1800" b="1" strike="noStrike" spc="-1">
                        <a:solidFill>
                          <a:schemeClr val="bg1"/>
                        </a:solidFill>
                        <a:latin typeface="Arial"/>
                      </a:endParaRPr>
                    </a:p>
                  </a:txBody>
                  <a:tcPr>
                    <a:lnL w="12240">
                      <a:solidFill>
                        <a:srgbClr val="FFFFFF"/>
                      </a:solidFill>
                    </a:lnL>
                    <a:lnR w="12240">
                      <a:solidFill>
                        <a:srgbClr val="FFFFFF"/>
                      </a:solidFill>
                    </a:lnR>
                    <a:lnT w="38160" cap="flat" cmpd="sng" algn="ctr">
                      <a:noFill/>
                      <a:prstDash val="solid"/>
                      <a:round/>
                      <a:headEnd type="none" w="med" len="med"/>
                      <a:tailEnd type="none" w="med" len="med"/>
                    </a:lnT>
                    <a:lnB w="38160">
                      <a:solidFill>
                        <a:srgbClr val="FFFFFF"/>
                      </a:solidFill>
                    </a:lnB>
                    <a:solidFill>
                      <a:srgbClr val="0D1D2E"/>
                    </a:solidFill>
                  </a:tcPr>
                </a:tc>
                <a:tc>
                  <a:txBody>
                    <a:bodyPr/>
                    <a:lstStyle/>
                    <a:p>
                      <a:pPr>
                        <a:lnSpc>
                          <a:spcPct val="100000"/>
                        </a:lnSpc>
                      </a:pPr>
                      <a:r>
                        <a:rPr lang="en-IE" sz="1800" b="1" strike="noStrike" spc="-1">
                          <a:solidFill>
                            <a:schemeClr val="tx1"/>
                          </a:solidFill>
                          <a:latin typeface="Calibri"/>
                        </a:rPr>
                        <a:t>Computer Science (Common Entry)</a:t>
                      </a:r>
                      <a:endParaRPr lang="en-IE" sz="1800" b="0" strike="noStrike" spc="-1">
                        <a:solidFill>
                          <a:schemeClr val="tx1"/>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1EDCB9"/>
                    </a:solidFill>
                  </a:tcPr>
                </a:tc>
                <a:tc>
                  <a:txBody>
                    <a:bodyPr/>
                    <a:lstStyle/>
                    <a:p>
                      <a:pPr>
                        <a:lnSpc>
                          <a:spcPct val="100000"/>
                        </a:lnSpc>
                      </a:pPr>
                      <a:r>
                        <a:rPr lang="en-IE" sz="1800" b="1" strike="noStrike" spc="-1">
                          <a:solidFill>
                            <a:schemeClr val="tx1"/>
                          </a:solidFill>
                          <a:latin typeface="Calibri"/>
                        </a:rPr>
                        <a:t>Immersive Software Engineering</a:t>
                      </a: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1FFFD7"/>
                    </a:solidFill>
                  </a:tcPr>
                </a:tc>
                <a:tc>
                  <a:txBody>
                    <a:bodyPr/>
                    <a:lstStyle/>
                    <a:p>
                      <a:pPr>
                        <a:lnSpc>
                          <a:spcPct val="100000"/>
                        </a:lnSpc>
                      </a:pPr>
                      <a:r>
                        <a:rPr lang="en-IE" sz="1800" b="1" strike="noStrike" spc="-1">
                          <a:solidFill>
                            <a:schemeClr val="tx1"/>
                          </a:solidFill>
                          <a:latin typeface="Calibri"/>
                        </a:rPr>
                        <a:t>Artificial Intelligence &amp; Machine Learning</a:t>
                      </a:r>
                      <a:endParaRPr lang="en-IE" sz="1800" b="0" strike="noStrike" spc="-1">
                        <a:solidFill>
                          <a:schemeClr val="tx1"/>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00CB9C"/>
                    </a:solidFill>
                  </a:tcPr>
                </a:tc>
                <a:extLst>
                  <a:ext uri="{0D108BD9-81ED-4DB2-BD59-A6C34878D82A}">
                    <a16:rowId xmlns:a16="http://schemas.microsoft.com/office/drawing/2014/main" val="10000"/>
                  </a:ext>
                </a:extLst>
              </a:tr>
              <a:tr h="489284">
                <a:tc>
                  <a:txBody>
                    <a:bodyPr/>
                    <a:lstStyle/>
                    <a:p>
                      <a:pPr>
                        <a:lnSpc>
                          <a:spcPct val="100000"/>
                        </a:lnSpc>
                      </a:pPr>
                      <a:r>
                        <a:rPr lang="en-IE" sz="1800" b="1" strike="noStrike" spc="-1">
                          <a:solidFill>
                            <a:schemeClr val="bg1"/>
                          </a:solidFill>
                          <a:latin typeface="Calibri"/>
                        </a:rPr>
                        <a:t>Course Code</a:t>
                      </a:r>
                      <a:endParaRPr lang="en-IE" sz="1800" b="1" strike="noStrike" spc="-1">
                        <a:solidFill>
                          <a:schemeClr val="bg1"/>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0D1D2E"/>
                    </a:solidFill>
                  </a:tcPr>
                </a:tc>
                <a:tc>
                  <a:txBody>
                    <a:bodyPr/>
                    <a:lstStyle/>
                    <a:p>
                      <a:pPr>
                        <a:lnSpc>
                          <a:spcPct val="100000"/>
                        </a:lnSpc>
                      </a:pPr>
                      <a:r>
                        <a:rPr lang="en-IE" sz="1800" b="0" strike="noStrike" spc="-1">
                          <a:solidFill>
                            <a:srgbClr val="000000"/>
                          </a:solidFill>
                          <a:latin typeface="Calibri"/>
                        </a:rPr>
                        <a:t>LM121</a:t>
                      </a:r>
                      <a:endParaRPr lang="en-IE"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1EDCB9"/>
                    </a:solidFill>
                  </a:tcPr>
                </a:tc>
                <a:tc>
                  <a:txBody>
                    <a:bodyPr/>
                    <a:lstStyle/>
                    <a:p>
                      <a:pPr>
                        <a:lnSpc>
                          <a:spcPct val="100000"/>
                        </a:lnSpc>
                      </a:pPr>
                      <a:r>
                        <a:rPr lang="en-IE" sz="1800" b="0" strike="noStrike" spc="-1">
                          <a:solidFill>
                            <a:srgbClr val="000000"/>
                          </a:solidFill>
                          <a:latin typeface="Calibri"/>
                        </a:rPr>
                        <a:t>LM173</a:t>
                      </a:r>
                      <a:endParaRPr lang="en-IE"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1FFFD7"/>
                    </a:solidFill>
                  </a:tcPr>
                </a:tc>
                <a:tc>
                  <a:txBody>
                    <a:bodyPr/>
                    <a:lstStyle/>
                    <a:p>
                      <a:pPr>
                        <a:lnSpc>
                          <a:spcPct val="100000"/>
                        </a:lnSpc>
                      </a:pPr>
                      <a:r>
                        <a:rPr lang="en-IE" sz="1800" b="0" strike="noStrike" spc="-1">
                          <a:solidFill>
                            <a:srgbClr val="000000"/>
                          </a:solidFill>
                          <a:latin typeface="Calibri"/>
                        </a:rPr>
                        <a:t>LM174 (from 2022 on)</a:t>
                      </a:r>
                      <a:endParaRPr lang="en-IE"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00CB9C"/>
                    </a:solidFill>
                  </a:tcPr>
                </a:tc>
                <a:extLst>
                  <a:ext uri="{0D108BD9-81ED-4DB2-BD59-A6C34878D82A}">
                    <a16:rowId xmlns:a16="http://schemas.microsoft.com/office/drawing/2014/main" val="10001"/>
                  </a:ext>
                </a:extLst>
              </a:tr>
              <a:tr h="1206586">
                <a:tc>
                  <a:txBody>
                    <a:bodyPr/>
                    <a:lstStyle/>
                    <a:p>
                      <a:pPr>
                        <a:lnSpc>
                          <a:spcPct val="100000"/>
                        </a:lnSpc>
                      </a:pPr>
                      <a:r>
                        <a:rPr lang="en-IE" sz="1800" b="1" strike="noStrike" spc="-1">
                          <a:solidFill>
                            <a:schemeClr val="bg1"/>
                          </a:solidFill>
                          <a:latin typeface="Calibri"/>
                        </a:rPr>
                        <a:t>Specialities </a:t>
                      </a:r>
                      <a:endParaRPr lang="en-IE" sz="1800" b="1" strike="noStrike" spc="-1">
                        <a:solidFill>
                          <a:schemeClr val="bg1"/>
                        </a:solidFill>
                        <a:latin typeface="Arial"/>
                      </a:endParaRPr>
                    </a:p>
                    <a:p>
                      <a:pPr>
                        <a:lnSpc>
                          <a:spcPct val="100000"/>
                        </a:lnSpc>
                      </a:pPr>
                      <a:r>
                        <a:rPr lang="en-IE" sz="1800" b="1" strike="noStrike" spc="-1">
                          <a:solidFill>
                            <a:schemeClr val="bg1"/>
                          </a:solidFill>
                          <a:latin typeface="Calibri"/>
                        </a:rPr>
                        <a:t>(2</a:t>
                      </a:r>
                      <a:r>
                        <a:rPr lang="en-IE" sz="1800" b="1" strike="noStrike" spc="-1" baseline="30000">
                          <a:solidFill>
                            <a:schemeClr val="bg1"/>
                          </a:solidFill>
                          <a:latin typeface="Calibri"/>
                        </a:rPr>
                        <a:t>nd</a:t>
                      </a:r>
                      <a:r>
                        <a:rPr lang="en-IE" sz="1800" b="1" strike="noStrike" spc="-1">
                          <a:solidFill>
                            <a:schemeClr val="bg1"/>
                          </a:solidFill>
                          <a:latin typeface="Calibri"/>
                        </a:rPr>
                        <a:t>- 4</a:t>
                      </a:r>
                      <a:r>
                        <a:rPr lang="en-IE" sz="1800" b="1" strike="noStrike" spc="-1" baseline="30000">
                          <a:solidFill>
                            <a:schemeClr val="bg1"/>
                          </a:solidFill>
                          <a:latin typeface="Calibri"/>
                        </a:rPr>
                        <a:t>th</a:t>
                      </a:r>
                      <a:r>
                        <a:rPr lang="en-IE" sz="1800" b="1" strike="noStrike" spc="-1">
                          <a:solidFill>
                            <a:schemeClr val="bg1"/>
                          </a:solidFill>
                          <a:latin typeface="Calibri"/>
                        </a:rPr>
                        <a:t> year)</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marL="285840" indent="-284760">
                        <a:lnSpc>
                          <a:spcPct val="100000"/>
                        </a:lnSpc>
                        <a:buClr>
                          <a:srgbClr val="000000"/>
                        </a:buClr>
                        <a:buFont typeface="Arial"/>
                        <a:buChar char="•"/>
                      </a:pPr>
                      <a:r>
                        <a:rPr lang="en-IE" sz="1800" b="0" strike="noStrike" spc="-1">
                          <a:solidFill>
                            <a:srgbClr val="000000"/>
                          </a:solidFill>
                          <a:latin typeface="Calibri"/>
                        </a:rPr>
                        <a:t>Computer Systems</a:t>
                      </a:r>
                      <a:endParaRPr lang="en-IE" sz="1800" b="0" strike="noStrike" spc="-1">
                        <a:latin typeface="Arial"/>
                      </a:endParaRPr>
                    </a:p>
                    <a:p>
                      <a:pPr marL="285840" indent="-284760">
                        <a:lnSpc>
                          <a:spcPct val="100000"/>
                        </a:lnSpc>
                        <a:buClr>
                          <a:srgbClr val="000000"/>
                        </a:buClr>
                        <a:buFont typeface="Arial"/>
                        <a:buChar char="•"/>
                      </a:pPr>
                      <a:r>
                        <a:rPr lang="en-IE" sz="1800" b="0" strike="noStrike" spc="-1">
                          <a:solidFill>
                            <a:srgbClr val="000000"/>
                          </a:solidFill>
                          <a:latin typeface="Calibri"/>
                        </a:rPr>
                        <a:t>Comp. Games Development</a:t>
                      </a:r>
                      <a:endParaRPr lang="en-IE" sz="1800" b="0" strike="noStrike" spc="-1">
                        <a:latin typeface="Arial"/>
                      </a:endParaRPr>
                    </a:p>
                    <a:p>
                      <a:pPr marL="285840" indent="-284760">
                        <a:lnSpc>
                          <a:spcPct val="100000"/>
                        </a:lnSpc>
                        <a:buClr>
                          <a:srgbClr val="000000"/>
                        </a:buClr>
                        <a:buFont typeface="Arial"/>
                        <a:buChar char="•"/>
                      </a:pPr>
                      <a:r>
                        <a:rPr lang="en-IE" sz="1800" b="0" strike="noStrike" spc="-1">
                          <a:solidFill>
                            <a:srgbClr val="000000"/>
                          </a:solidFill>
                          <a:latin typeface="Calibri"/>
                        </a:rPr>
                        <a:t>Cyber-Security &amp; IT Forensics</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pPr>
                      <a:r>
                        <a:rPr lang="en-IE" sz="1800" b="0" strike="noStrike" spc="-1">
                          <a:solidFill>
                            <a:srgbClr val="000000"/>
                          </a:solidFill>
                          <a:latin typeface="Calibri"/>
                        </a:rPr>
                        <a:t>Software Engineering from the start</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strike="noStrike" spc="-1">
                          <a:solidFill>
                            <a:srgbClr val="000000"/>
                          </a:solidFill>
                          <a:latin typeface="Calibri"/>
                        </a:rPr>
                        <a:t>AI/ML from the start</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2"/>
                  </a:ext>
                </a:extLst>
              </a:tr>
              <a:tr h="1031774">
                <a:tc>
                  <a:txBody>
                    <a:bodyPr/>
                    <a:lstStyle/>
                    <a:p>
                      <a:pPr>
                        <a:lnSpc>
                          <a:spcPct val="100000"/>
                        </a:lnSpc>
                      </a:pPr>
                      <a:r>
                        <a:rPr lang="en-IE" sz="1800" b="1" strike="noStrike" spc="-1">
                          <a:solidFill>
                            <a:schemeClr val="bg1"/>
                          </a:solidFill>
                          <a:latin typeface="Calibri"/>
                        </a:rPr>
                        <a:t>Theme</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a:lnSpc>
                          <a:spcPct val="100000"/>
                        </a:lnSpc>
                      </a:pPr>
                      <a:r>
                        <a:rPr lang="en-IE" sz="1800" b="0" strike="noStrike" spc="-1">
                          <a:solidFill>
                            <a:srgbClr val="000000"/>
                          </a:solidFill>
                          <a:latin typeface="Calibri"/>
                        </a:rPr>
                        <a:t>Broad-spectrum software development</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pPr>
                      <a:r>
                        <a:rPr lang="en-IE" sz="1800" b="0" strike="noStrike" spc="-1">
                          <a:solidFill>
                            <a:srgbClr val="000000"/>
                          </a:solidFill>
                          <a:latin typeface="Calibri"/>
                        </a:rPr>
                        <a:t>Accelerated, immersive software engineering</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strike="noStrike" spc="-1">
                          <a:solidFill>
                            <a:srgbClr val="000000"/>
                          </a:solidFill>
                          <a:latin typeface="Calibri"/>
                        </a:rPr>
                        <a:t>Artificial Intelligence, Machine Learning, Data Science</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3"/>
                  </a:ext>
                </a:extLst>
              </a:tr>
              <a:tr h="1568562">
                <a:tc>
                  <a:txBody>
                    <a:bodyPr/>
                    <a:lstStyle/>
                    <a:p>
                      <a:pPr>
                        <a:lnSpc>
                          <a:spcPct val="100000"/>
                        </a:lnSpc>
                      </a:pPr>
                      <a:r>
                        <a:rPr lang="en-IE" sz="1800" b="1" strike="noStrike" spc="-1">
                          <a:solidFill>
                            <a:schemeClr val="bg1"/>
                          </a:solidFill>
                          <a:latin typeface="Calibri"/>
                        </a:rPr>
                        <a:t>Features</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a:lnSpc>
                          <a:spcPct val="100000"/>
                        </a:lnSpc>
                      </a:pPr>
                      <a:r>
                        <a:rPr lang="en-IE" sz="1800" b="0" strike="noStrike" spc="-1">
                          <a:solidFill>
                            <a:srgbClr val="000000"/>
                          </a:solidFill>
                          <a:latin typeface="Calibri"/>
                        </a:rPr>
                        <a:t>Choose speciality at end of year 1</a:t>
                      </a:r>
                      <a:endParaRPr lang="en-IE" sz="1800" b="0" strike="noStrike" spc="-1">
                        <a:latin typeface="Arial"/>
                      </a:endParaRPr>
                    </a:p>
                    <a:p>
                      <a:pPr>
                        <a:lnSpc>
                          <a:spcPct val="100000"/>
                        </a:lnSpc>
                      </a:pPr>
                      <a:r>
                        <a:rPr lang="en-IE" sz="1800" b="0" strike="noStrike" spc="-1">
                          <a:solidFill>
                            <a:srgbClr val="000000"/>
                          </a:solidFill>
                          <a:latin typeface="Calibri"/>
                        </a:rPr>
                        <a:t>Traditional academic calendar </a:t>
                      </a:r>
                      <a:endParaRPr lang="en-IE" sz="1800" b="0" strike="noStrike" spc="-1">
                        <a:latin typeface="Arial"/>
                      </a:endParaRPr>
                    </a:p>
                    <a:p>
                      <a:pPr>
                        <a:lnSpc>
                          <a:spcPct val="100000"/>
                        </a:lnSpc>
                      </a:pPr>
                      <a:r>
                        <a:rPr lang="en-IE" sz="1800" b="0" strike="noStrike" spc="-1">
                          <a:solidFill>
                            <a:srgbClr val="000000"/>
                          </a:solidFill>
                          <a:latin typeface="Calibri"/>
                        </a:rPr>
                        <a:t>Data Analytics &amp; AI/ML streams</a:t>
                      </a:r>
                      <a:endParaRPr lang="en-IE" sz="1800" b="0" strike="noStrike" spc="-1">
                        <a:latin typeface="Arial"/>
                      </a:endParaRPr>
                    </a:p>
                    <a:p>
                      <a:pPr>
                        <a:lnSpc>
                          <a:spcPct val="100000"/>
                        </a:lnSpc>
                      </a:pPr>
                      <a:r>
                        <a:rPr lang="en-IE" sz="1800" b="0" strike="noStrike" spc="-1">
                          <a:solidFill>
                            <a:srgbClr val="000000"/>
                          </a:solidFill>
                          <a:latin typeface="Calibri"/>
                        </a:rPr>
                        <a:t>Coop Year 3</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pPr>
                      <a:r>
                        <a:rPr lang="en-IE" sz="1800" b="0" strike="noStrike" spc="-1" dirty="0">
                          <a:solidFill>
                            <a:srgbClr val="000000"/>
                          </a:solidFill>
                          <a:latin typeface="Calibri"/>
                        </a:rPr>
                        <a:t>Block-based, 5 residencies in industry,</a:t>
                      </a:r>
                      <a:endParaRPr lang="en-IE" sz="1800" b="0" strike="noStrike" spc="-1" dirty="0">
                        <a:latin typeface="Arial"/>
                      </a:endParaRPr>
                    </a:p>
                    <a:p>
                      <a:pPr>
                        <a:lnSpc>
                          <a:spcPct val="100000"/>
                        </a:lnSpc>
                      </a:pPr>
                      <a:r>
                        <a:rPr lang="en-IE" sz="1800" b="0" strike="noStrike" spc="-1" dirty="0">
                          <a:solidFill>
                            <a:srgbClr val="000000"/>
                          </a:solidFill>
                          <a:latin typeface="Calibri"/>
                        </a:rPr>
                        <a:t>Accelerated</a:t>
                      </a:r>
                      <a:endParaRPr lang="en-IE" sz="1800" b="0" strike="noStrike" spc="-1" dirty="0">
                        <a:latin typeface="Arial"/>
                      </a:endParaRPr>
                    </a:p>
                    <a:p>
                      <a:pPr>
                        <a:lnSpc>
                          <a:spcPct val="100000"/>
                        </a:lnSpc>
                      </a:pPr>
                      <a:endParaRPr lang="en-IE"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strike="noStrike" kern="1200" spc="-1">
                          <a:solidFill>
                            <a:srgbClr val="000000"/>
                          </a:solidFill>
                          <a:latin typeface="Calibri"/>
                          <a:ea typeface="+mn-ea"/>
                          <a:cs typeface="+mn-cs"/>
                        </a:rPr>
                        <a:t>First of kind in country;</a:t>
                      </a:r>
                    </a:p>
                    <a:p>
                      <a:pPr>
                        <a:lnSpc>
                          <a:spcPct val="100000"/>
                        </a:lnSpc>
                      </a:pPr>
                      <a:r>
                        <a:rPr lang="en-IE" sz="1800" b="0" strike="noStrike" kern="1200" spc="-1">
                          <a:solidFill>
                            <a:srgbClr val="000000"/>
                          </a:solidFill>
                          <a:latin typeface="Calibri"/>
                          <a:ea typeface="+mn-ea"/>
                          <a:cs typeface="+mn-cs"/>
                        </a:rPr>
                        <a:t>Traditional computer topics and coop included.</a:t>
                      </a:r>
                    </a:p>
                    <a:p>
                      <a:pPr>
                        <a:lnSpc>
                          <a:spcPct val="100000"/>
                        </a:lnSpc>
                      </a:pPr>
                      <a:r>
                        <a:rPr lang="en-IE" sz="1800" b="0" strike="noStrike" kern="1200" spc="-1">
                          <a:solidFill>
                            <a:srgbClr val="000000"/>
                          </a:solidFill>
                          <a:latin typeface="Calibri"/>
                          <a:ea typeface="+mn-ea"/>
                          <a:cs typeface="+mn-cs"/>
                        </a:rPr>
                        <a:t>Traditional academic calendar</a:t>
                      </a: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4"/>
                  </a:ext>
                </a:extLst>
              </a:tr>
              <a:tr h="491660">
                <a:tc>
                  <a:txBody>
                    <a:bodyPr/>
                    <a:lstStyle/>
                    <a:p>
                      <a:pPr>
                        <a:lnSpc>
                          <a:spcPct val="100000"/>
                        </a:lnSpc>
                      </a:pPr>
                      <a:r>
                        <a:rPr lang="en-IE" sz="1800" b="1" strike="noStrike" spc="-1">
                          <a:solidFill>
                            <a:schemeClr val="bg1"/>
                          </a:solidFill>
                          <a:latin typeface="Calibri"/>
                        </a:rPr>
                        <a:t>Qualification</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a:lnSpc>
                          <a:spcPct val="100000"/>
                        </a:lnSpc>
                      </a:pPr>
                      <a:r>
                        <a:rPr lang="en-IE" sz="1800" b="0" strike="noStrike" spc="-1">
                          <a:solidFill>
                            <a:srgbClr val="000000"/>
                          </a:solidFill>
                          <a:latin typeface="Calibri"/>
                        </a:rPr>
                        <a:t>BSc</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tabLst>
                          <a:tab pos="0" algn="l"/>
                        </a:tabLst>
                      </a:pPr>
                      <a:r>
                        <a:rPr lang="en-IE" sz="1800" b="0" strike="noStrike" spc="-1">
                          <a:solidFill>
                            <a:srgbClr val="000000"/>
                          </a:solidFill>
                          <a:latin typeface="Calibri"/>
                        </a:rPr>
                        <a:t>MSc</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strike="noStrike" spc="-1">
                          <a:solidFill>
                            <a:srgbClr val="000000"/>
                          </a:solidFill>
                          <a:latin typeface="Calibri"/>
                        </a:rPr>
                        <a:t>BSc/MSc</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5"/>
                  </a:ext>
                </a:extLst>
              </a:tr>
              <a:tr h="844609">
                <a:tc>
                  <a:txBody>
                    <a:bodyPr/>
                    <a:lstStyle/>
                    <a:p>
                      <a:pPr>
                        <a:lnSpc>
                          <a:spcPct val="100000"/>
                        </a:lnSpc>
                      </a:pPr>
                      <a:r>
                        <a:rPr lang="en-IE" sz="1800" b="1" strike="noStrike" spc="-1">
                          <a:solidFill>
                            <a:schemeClr val="bg1"/>
                          </a:solidFill>
                          <a:latin typeface="Calibri"/>
                        </a:rPr>
                        <a:t>Structure</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a:lnSpc>
                          <a:spcPct val="100000"/>
                        </a:lnSpc>
                      </a:pPr>
                      <a:r>
                        <a:rPr lang="en-IE" sz="1800" b="0" strike="noStrike" spc="-1">
                          <a:solidFill>
                            <a:srgbClr val="000000"/>
                          </a:solidFill>
                          <a:latin typeface="Calibri"/>
                        </a:rPr>
                        <a:t>2 semesters per year for 4 years</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tabLst>
                          <a:tab pos="0" algn="l"/>
                        </a:tabLst>
                      </a:pPr>
                      <a:r>
                        <a:rPr lang="en-IE" sz="1800" b="0" strike="noStrike" spc="-1">
                          <a:solidFill>
                            <a:srgbClr val="000000"/>
                          </a:solidFill>
                          <a:latin typeface="Calibri"/>
                        </a:rPr>
                        <a:t>3 semesters per year for 4 years</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strike="noStrike" spc="-1">
                          <a:solidFill>
                            <a:srgbClr val="000000"/>
                          </a:solidFill>
                          <a:latin typeface="Calibri"/>
                        </a:rPr>
                        <a:t>2 semesters per year for 4 years BSc</a:t>
                      </a:r>
                      <a:endParaRPr lang="en-IE" sz="1800" b="0" strike="noStrike" spc="-1">
                        <a:latin typeface="Arial"/>
                      </a:endParaRPr>
                    </a:p>
                    <a:p>
                      <a:pPr>
                        <a:lnSpc>
                          <a:spcPct val="100000"/>
                        </a:lnSpc>
                      </a:pPr>
                      <a:r>
                        <a:rPr lang="en-IE" sz="1800" b="0" strike="noStrike" spc="-1">
                          <a:solidFill>
                            <a:srgbClr val="000000"/>
                          </a:solidFill>
                          <a:latin typeface="Calibri"/>
                        </a:rPr>
                        <a:t>1 additional year for MSc</a:t>
                      </a:r>
                      <a:endParaRPr lang="en-IE"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6"/>
                  </a:ext>
                </a:extLst>
              </a:tr>
              <a:tr h="489284">
                <a:tc>
                  <a:txBody>
                    <a:bodyPr/>
                    <a:lstStyle/>
                    <a:p>
                      <a:pPr>
                        <a:lnSpc>
                          <a:spcPct val="100000"/>
                        </a:lnSpc>
                      </a:pPr>
                      <a:r>
                        <a:rPr lang="en-IE" sz="1800" b="1" strike="noStrike" spc="-1">
                          <a:solidFill>
                            <a:schemeClr val="bg1"/>
                          </a:solidFill>
                          <a:latin typeface="Calibri"/>
                        </a:rPr>
                        <a:t>Contact Person</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a:lnSpc>
                          <a:spcPct val="100000"/>
                        </a:lnSpc>
                      </a:pPr>
                      <a:r>
                        <a:rPr lang="en-IE" sz="1800" b="0" i="0" kern="1200">
                          <a:solidFill>
                            <a:schemeClr val="tx1"/>
                          </a:solidFill>
                          <a:effectLst/>
                          <a:latin typeface="Calibri" panose="020F0502020204030204" pitchFamily="34" charset="0"/>
                          <a:ea typeface="+mn-ea"/>
                          <a:cs typeface="Calibri" panose="020F0502020204030204" pitchFamily="34" charset="0"/>
                        </a:rPr>
                        <a:t>J.J.Collins@ul.ie</a:t>
                      </a:r>
                      <a:r>
                        <a:rPr lang="en-IE" sz="1800" b="0" strike="noStrike" spc="-1">
                          <a:solidFill>
                            <a:schemeClr val="tx1"/>
                          </a:solidFill>
                          <a:latin typeface="Calibri"/>
                        </a:rPr>
                        <a:t> </a:t>
                      </a:r>
                      <a:endParaRPr lang="en-IE" sz="1800" b="0" strike="noStrike" spc="-1">
                        <a:solidFill>
                          <a:schemeClr val="tx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pPr>
                      <a:r>
                        <a:rPr lang="en-IE" sz="1800" b="0" u="sng" strike="noStrike" spc="-1">
                          <a:solidFill>
                            <a:schemeClr val="tx1"/>
                          </a:solidFill>
                          <a:uFillTx/>
                          <a:latin typeface="Calibri"/>
                        </a:rPr>
                        <a:t>J.J.Collins@ul.ie</a:t>
                      </a:r>
                      <a:endParaRPr lang="en-IE" sz="1800" b="0" strike="noStrike" spc="-1">
                        <a:solidFill>
                          <a:schemeClr val="tx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u="sng" strike="noStrike" spc="-1" err="1">
                          <a:solidFill>
                            <a:schemeClr val="tx1"/>
                          </a:solidFill>
                          <a:uFillTx/>
                          <a:latin typeface="Calibri"/>
                        </a:rPr>
                        <a:t>Patrick.Healy@ul.ie</a:t>
                      </a:r>
                      <a:endParaRPr lang="en-IE" sz="1800" b="0" strike="noStrike" spc="-1">
                        <a:solidFill>
                          <a:schemeClr val="tx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7"/>
                  </a:ext>
                </a:extLst>
              </a:tr>
              <a:tr h="1206586">
                <a:tc>
                  <a:txBody>
                    <a:bodyPr/>
                    <a:lstStyle/>
                    <a:p>
                      <a:pPr>
                        <a:lnSpc>
                          <a:spcPct val="100000"/>
                        </a:lnSpc>
                      </a:pPr>
                      <a:r>
                        <a:rPr lang="en-IE" sz="1800" b="1" strike="noStrike" spc="-1">
                          <a:solidFill>
                            <a:schemeClr val="bg1"/>
                          </a:solidFill>
                          <a:latin typeface="Calibri"/>
                        </a:rPr>
                        <a:t>Website</a:t>
                      </a:r>
                      <a:endParaRPr lang="en-IE" sz="1800" b="1" strike="noStrike" spc="-1">
                        <a:solidFill>
                          <a:schemeClr val="bg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D1D2E"/>
                    </a:solidFill>
                  </a:tcPr>
                </a:tc>
                <a:tc>
                  <a:txBody>
                    <a:bodyPr/>
                    <a:lstStyle/>
                    <a:p>
                      <a:pPr>
                        <a:lnSpc>
                          <a:spcPct val="100000"/>
                        </a:lnSpc>
                      </a:pPr>
                      <a:r>
                        <a:rPr lang="en-US" sz="1800" b="0" u="sng" strike="noStrike" spc="-1">
                          <a:solidFill>
                            <a:schemeClr val="tx1"/>
                          </a:solidFill>
                          <a:uFillTx/>
                          <a:latin typeface="Calibri"/>
                        </a:rPr>
                        <a:t>https://www.ul.ie/courses/computer-science-common-entry</a:t>
                      </a:r>
                      <a:r>
                        <a:rPr lang="en-US" sz="1800" b="0" strike="noStrike" spc="-1">
                          <a:solidFill>
                            <a:schemeClr val="tx1"/>
                          </a:solidFill>
                          <a:latin typeface="Calibri"/>
                        </a:rPr>
                        <a:t> </a:t>
                      </a:r>
                      <a:endParaRPr lang="en-IE" sz="1800" b="0" strike="noStrike" spc="-1">
                        <a:solidFill>
                          <a:schemeClr val="tx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EDCB9"/>
                    </a:solidFill>
                  </a:tcPr>
                </a:tc>
                <a:tc>
                  <a:txBody>
                    <a:bodyPr/>
                    <a:lstStyle/>
                    <a:p>
                      <a:pPr>
                        <a:lnSpc>
                          <a:spcPct val="100000"/>
                        </a:lnSpc>
                      </a:pPr>
                      <a:r>
                        <a:rPr lang="en-IE" sz="1800" b="0" u="sng" strike="noStrike" spc="-1" err="1">
                          <a:solidFill>
                            <a:schemeClr val="tx1"/>
                          </a:solidFill>
                          <a:uFillTx/>
                          <a:latin typeface="Calibri"/>
                        </a:rPr>
                        <a:t>www.software-engineering.ie</a:t>
                      </a:r>
                      <a:endParaRPr lang="en-IE" sz="1800" b="0" strike="noStrike" spc="-1">
                        <a:solidFill>
                          <a:schemeClr val="tx1"/>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1FFFD7"/>
                    </a:solidFill>
                  </a:tcPr>
                </a:tc>
                <a:tc>
                  <a:txBody>
                    <a:bodyPr/>
                    <a:lstStyle/>
                    <a:p>
                      <a:pPr>
                        <a:lnSpc>
                          <a:spcPct val="100000"/>
                        </a:lnSpc>
                      </a:pPr>
                      <a:r>
                        <a:rPr lang="en-IE" sz="1800" b="0" u="sng" strike="noStrike" spc="-1" dirty="0">
                          <a:solidFill>
                            <a:srgbClr val="000000"/>
                          </a:solidFill>
                          <a:latin typeface="Calibri"/>
                        </a:rPr>
                        <a:t>https://</a:t>
                      </a:r>
                      <a:r>
                        <a:rPr lang="en-IE" sz="1800" b="0" u="sng" strike="noStrike" spc="-1" dirty="0" err="1">
                          <a:solidFill>
                            <a:srgbClr val="000000"/>
                          </a:solidFill>
                          <a:latin typeface="Calibri"/>
                        </a:rPr>
                        <a:t>www.ul.ie</a:t>
                      </a:r>
                      <a:r>
                        <a:rPr lang="en-IE" sz="1800" b="0" u="sng" strike="noStrike" spc="-1" dirty="0">
                          <a:solidFill>
                            <a:srgbClr val="000000"/>
                          </a:solidFill>
                          <a:latin typeface="Calibri"/>
                        </a:rPr>
                        <a:t>/courses/bachelormaster-science-artificial-intelligence-and-machine-learning</a:t>
                      </a:r>
                      <a:endParaRPr lang="en-IE" sz="1800" b="0" u="sng"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00CB9C"/>
                    </a:solidFill>
                  </a:tcPr>
                </a:tc>
                <a:extLst>
                  <a:ext uri="{0D108BD9-81ED-4DB2-BD59-A6C34878D82A}">
                    <a16:rowId xmlns:a16="http://schemas.microsoft.com/office/drawing/2014/main" val="10008"/>
                  </a:ext>
                </a:extLst>
              </a:tr>
            </a:tbl>
          </a:graphicData>
        </a:graphic>
      </p:graphicFrame>
      <p:pic>
        <p:nvPicPr>
          <p:cNvPr id="3" name="Picture 2">
            <a:extLst>
              <a:ext uri="{FF2B5EF4-FFF2-40B4-BE49-F238E27FC236}">
                <a16:creationId xmlns:a16="http://schemas.microsoft.com/office/drawing/2014/main" id="{57093E5E-F2AA-9BC8-064A-DC96C305A3EB}"/>
              </a:ext>
            </a:extLst>
          </p:cNvPr>
          <p:cNvPicPr>
            <a:picLocks noChangeAspect="1"/>
          </p:cNvPicPr>
          <p:nvPr/>
        </p:nvPicPr>
        <p:blipFill>
          <a:blip r:embed="rId7"/>
          <a:stretch>
            <a:fillRect/>
          </a:stretch>
        </p:blipFill>
        <p:spPr>
          <a:xfrm>
            <a:off x="7087824" y="6922535"/>
            <a:ext cx="1524000" cy="342900"/>
          </a:xfrm>
          <a:prstGeom prst="rect">
            <a:avLst/>
          </a:prstGeom>
        </p:spPr>
      </p:pic>
      <p:pic>
        <p:nvPicPr>
          <p:cNvPr id="6" name="Picture 5">
            <a:extLst>
              <a:ext uri="{FF2B5EF4-FFF2-40B4-BE49-F238E27FC236}">
                <a16:creationId xmlns:a16="http://schemas.microsoft.com/office/drawing/2014/main" id="{B2AFAC1D-A62C-87A5-443C-A2212927D273}"/>
              </a:ext>
            </a:extLst>
          </p:cNvPr>
          <p:cNvPicPr>
            <a:picLocks noChangeAspect="1"/>
          </p:cNvPicPr>
          <p:nvPr/>
        </p:nvPicPr>
        <p:blipFill>
          <a:blip r:embed="rId8"/>
          <a:stretch>
            <a:fillRect/>
          </a:stretch>
        </p:blipFill>
        <p:spPr>
          <a:xfrm>
            <a:off x="11557321" y="7005918"/>
            <a:ext cx="2112184" cy="279389"/>
          </a:xfrm>
          <a:prstGeom prst="rect">
            <a:avLst/>
          </a:prstGeom>
        </p:spPr>
      </p:pic>
      <p:sp>
        <p:nvSpPr>
          <p:cNvPr id="8" name="TextBox 7">
            <a:extLst>
              <a:ext uri="{FF2B5EF4-FFF2-40B4-BE49-F238E27FC236}">
                <a16:creationId xmlns:a16="http://schemas.microsoft.com/office/drawing/2014/main" id="{D5B44177-8A20-B77F-62B9-310E524D4860}"/>
              </a:ext>
            </a:extLst>
          </p:cNvPr>
          <p:cNvSpPr txBox="1"/>
          <p:nvPr/>
        </p:nvSpPr>
        <p:spPr>
          <a:xfrm>
            <a:off x="11526325" y="6960946"/>
            <a:ext cx="2336369" cy="369332"/>
          </a:xfrm>
          <a:prstGeom prst="rect">
            <a:avLst/>
          </a:prstGeom>
          <a:noFill/>
        </p:spPr>
        <p:txBody>
          <a:bodyPr wrap="square">
            <a:spAutoFit/>
          </a:bodyPr>
          <a:lstStyle/>
          <a:p>
            <a:r>
              <a:rPr lang="en-IE" sz="1800" b="0" i="0">
                <a:effectLst/>
                <a:latin typeface="Calibri" panose="020F0502020204030204" pitchFamily="34" charset="0"/>
                <a:cs typeface="Calibri" panose="020F0502020204030204" pitchFamily="34" charset="0"/>
              </a:rPr>
              <a:t>Patrick.Denny@ul.ie</a:t>
            </a:r>
            <a:endParaRPr lang="en-IE" sz="18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304B64F-59DE-E12E-8CE2-2578E1965CFD}"/>
              </a:ext>
            </a:extLst>
          </p:cNvPr>
          <p:cNvSpPr txBox="1"/>
          <p:nvPr/>
        </p:nvSpPr>
        <p:spPr>
          <a:xfrm>
            <a:off x="7056828" y="6922535"/>
            <a:ext cx="2738101" cy="369332"/>
          </a:xfrm>
          <a:prstGeom prst="rect">
            <a:avLst/>
          </a:prstGeom>
          <a:noFill/>
        </p:spPr>
        <p:txBody>
          <a:bodyPr wrap="square">
            <a:spAutoFit/>
          </a:bodyPr>
          <a:lstStyle/>
          <a:p>
            <a:r>
              <a:rPr lang="en-IE" sz="1800" b="0" i="0" kern="1200">
                <a:solidFill>
                  <a:schemeClr val="tx1"/>
                </a:solidFill>
                <a:effectLst/>
                <a:latin typeface="Calibri" panose="020F0502020204030204" pitchFamily="34" charset="0"/>
                <a:cs typeface="Calibri" panose="020F0502020204030204" pitchFamily="34" charset="0"/>
              </a:rPr>
              <a:t>Chris.Exton@ul.ie</a:t>
            </a:r>
            <a:endParaRPr lang="en-IE"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5812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in a room with green chairs and laptops&#10;&#10;Description automatically generated">
            <a:extLst>
              <a:ext uri="{FF2B5EF4-FFF2-40B4-BE49-F238E27FC236}">
                <a16:creationId xmlns:a16="http://schemas.microsoft.com/office/drawing/2014/main" id="{E283D803-0E5B-C072-FDA9-4AB9290DC234}"/>
              </a:ext>
            </a:extLst>
          </p:cNvPr>
          <p:cNvPicPr>
            <a:picLocks noChangeAspect="1"/>
          </p:cNvPicPr>
          <p:nvPr/>
        </p:nvPicPr>
        <p:blipFill rotWithShape="1">
          <a:blip r:embed="rId2">
            <a:extLst>
              <a:ext uri="{28A0092B-C50C-407E-A947-70E740481C1C}">
                <a14:useLocalDpi xmlns:a14="http://schemas.microsoft.com/office/drawing/2010/main" val="0"/>
              </a:ext>
            </a:extLst>
          </a:blip>
          <a:srcRect b="24350"/>
          <a:stretch/>
        </p:blipFill>
        <p:spPr>
          <a:xfrm>
            <a:off x="-55795" y="0"/>
            <a:ext cx="16313382" cy="10158413"/>
          </a:xfrm>
          <a:prstGeom prst="rect">
            <a:avLst/>
          </a:prstGeom>
        </p:spPr>
      </p:pic>
      <p:sp>
        <p:nvSpPr>
          <p:cNvPr id="3" name="object 3"/>
          <p:cNvSpPr/>
          <p:nvPr/>
        </p:nvSpPr>
        <p:spPr>
          <a:xfrm>
            <a:off x="-27897" y="0"/>
            <a:ext cx="16313381" cy="10158413"/>
          </a:xfrm>
          <a:prstGeom prst="rect">
            <a:avLst/>
          </a:prstGeom>
          <a:blipFill dpi="0" rotWithShape="1">
            <a:blip r:embed="rId3" cstate="print">
              <a:alphaModFix amt="84267"/>
            </a:blip>
            <a:srcRect/>
            <a:stretch>
              <a:fillRect/>
            </a:stretch>
          </a:blipFill>
        </p:spPr>
        <p:txBody>
          <a:bodyPr wrap="square" lIns="0" tIns="0" rIns="0" bIns="0" rtlCol="0"/>
          <a:lstStyle/>
          <a:p>
            <a:endParaRPr sz="3795"/>
          </a:p>
        </p:txBody>
      </p:sp>
      <p:sp>
        <p:nvSpPr>
          <p:cNvPr id="6" name="object 6"/>
          <p:cNvSpPr txBox="1"/>
          <p:nvPr/>
        </p:nvSpPr>
        <p:spPr>
          <a:xfrm>
            <a:off x="399146" y="4253840"/>
            <a:ext cx="15459296" cy="1189047"/>
          </a:xfrm>
          <a:prstGeom prst="rect">
            <a:avLst/>
          </a:prstGeom>
        </p:spPr>
        <p:txBody>
          <a:bodyPr vert="horz" wrap="square" lIns="0" tIns="19308" rIns="0" bIns="0" rtlCol="0" anchor="t">
            <a:spAutoFit/>
          </a:bodyPr>
          <a:lstStyle/>
          <a:p>
            <a:pPr marL="649605" marR="7620" indent="-631190" algn="ctr">
              <a:spcBef>
                <a:spcPts val="152"/>
              </a:spcBef>
            </a:pPr>
            <a:r>
              <a:rPr lang="en-IE" sz="7600" b="1" spc="357" dirty="0">
                <a:solidFill>
                  <a:srgbClr val="FFFFFF"/>
                </a:solidFill>
                <a:latin typeface="Inter ExtraBold" panose="02000503000000020004" pitchFamily="2" charset="0"/>
                <a:ea typeface="Inter ExtraBold" panose="02000503000000020004" pitchFamily="2" charset="0"/>
                <a:cs typeface="Inter"/>
              </a:rPr>
              <a:t>Thank you – Q&amp;A</a:t>
            </a:r>
            <a:endParaRPr lang="en-IE" sz="7600" b="1" spc="342" dirty="0">
              <a:solidFill>
                <a:srgbClr val="FFFFFF"/>
              </a:solidFill>
              <a:latin typeface="Inter ExtraBold" panose="02000503000000020004" pitchFamily="2" charset="0"/>
              <a:ea typeface="Inter ExtraBold" panose="02000503000000020004" pitchFamily="2" charset="0"/>
              <a:cs typeface="Inter"/>
            </a:endParaRPr>
          </a:p>
        </p:txBody>
      </p:sp>
      <p:sp>
        <p:nvSpPr>
          <p:cNvPr id="7" name="object 7"/>
          <p:cNvSpPr txBox="1"/>
          <p:nvPr/>
        </p:nvSpPr>
        <p:spPr>
          <a:xfrm>
            <a:off x="0" y="8167448"/>
            <a:ext cx="9615533" cy="388828"/>
          </a:xfrm>
          <a:prstGeom prst="rect">
            <a:avLst/>
          </a:prstGeom>
        </p:spPr>
        <p:txBody>
          <a:bodyPr vert="horz" wrap="square" lIns="0" tIns="19308" rIns="0" bIns="0" rtlCol="0">
            <a:spAutoFit/>
          </a:bodyPr>
          <a:lstStyle/>
          <a:p>
            <a:pPr marL="3490852" marR="7723" indent="-3472510">
              <a:spcBef>
                <a:spcPts val="152"/>
              </a:spcBef>
            </a:pPr>
            <a:r>
              <a:rPr sz="2400" spc="15">
                <a:solidFill>
                  <a:srgbClr val="FFFFFF"/>
                </a:solidFill>
                <a:latin typeface="Helvetica" pitchFamily="2" charset="0"/>
                <a:cs typeface="Inter"/>
              </a:rPr>
              <a:t>BSc/MSc </a:t>
            </a:r>
            <a:r>
              <a:rPr sz="2400" spc="30">
                <a:solidFill>
                  <a:srgbClr val="FFFFFF"/>
                </a:solidFill>
                <a:latin typeface="Helvetica" pitchFamily="2" charset="0"/>
                <a:cs typeface="Inter"/>
              </a:rPr>
              <a:t>in </a:t>
            </a:r>
            <a:r>
              <a:rPr sz="2400" spc="23">
                <a:solidFill>
                  <a:srgbClr val="FFFFFF"/>
                </a:solidFill>
                <a:latin typeface="Helvetica" pitchFamily="2" charset="0"/>
                <a:cs typeface="Inter"/>
              </a:rPr>
              <a:t>Immersive </a:t>
            </a:r>
            <a:r>
              <a:rPr sz="2400" spc="8">
                <a:solidFill>
                  <a:srgbClr val="FFFFFF"/>
                </a:solidFill>
                <a:latin typeface="Helvetica" pitchFamily="2" charset="0"/>
                <a:cs typeface="Inter"/>
              </a:rPr>
              <a:t>Software</a:t>
            </a:r>
            <a:r>
              <a:rPr sz="2400" spc="-319">
                <a:solidFill>
                  <a:srgbClr val="FFFFFF"/>
                </a:solidFill>
                <a:latin typeface="Helvetica" pitchFamily="2" charset="0"/>
                <a:cs typeface="Inter"/>
              </a:rPr>
              <a:t> </a:t>
            </a:r>
            <a:r>
              <a:rPr sz="2400" spc="23">
                <a:solidFill>
                  <a:srgbClr val="FFFFFF"/>
                </a:solidFill>
                <a:latin typeface="Helvetica" pitchFamily="2" charset="0"/>
                <a:cs typeface="Inter"/>
              </a:rPr>
              <a:t>Engineering  </a:t>
            </a:r>
            <a:r>
              <a:rPr lang="en-IE" sz="2400" spc="23">
                <a:solidFill>
                  <a:srgbClr val="FFFFFF"/>
                </a:solidFill>
                <a:latin typeface="Helvetica" pitchFamily="2" charset="0"/>
                <a:cs typeface="Inter"/>
              </a:rPr>
              <a:t>[</a:t>
            </a:r>
            <a:r>
              <a:rPr sz="2400" spc="38">
                <a:solidFill>
                  <a:srgbClr val="FFFFFF"/>
                </a:solidFill>
                <a:latin typeface="18 PT. HELVETICA* 35 THIN  5547" pitchFamily="2" charset="0"/>
                <a:cs typeface="Inter"/>
              </a:rPr>
              <a:t>LM173</a:t>
            </a:r>
            <a:r>
              <a:rPr lang="en-IE" sz="2400" spc="38">
                <a:solidFill>
                  <a:srgbClr val="FFFFFF"/>
                </a:solidFill>
                <a:latin typeface="18 PT. HELVETICA* 35 THIN  5547" pitchFamily="2" charset="0"/>
                <a:cs typeface="Inter"/>
              </a:rPr>
              <a:t>]</a:t>
            </a:r>
            <a:endParaRPr sz="2400">
              <a:latin typeface="18 PT. HELVETICA* 35 THIN  5547" pitchFamily="2" charset="0"/>
              <a:cs typeface="Inter"/>
            </a:endParaRPr>
          </a:p>
        </p:txBody>
      </p:sp>
      <p:pic>
        <p:nvPicPr>
          <p:cNvPr id="10" name="Picture 9" descr="A black and white sign with white text&#10;&#10;Description automatically generated">
            <a:extLst>
              <a:ext uri="{FF2B5EF4-FFF2-40B4-BE49-F238E27FC236}">
                <a16:creationId xmlns:a16="http://schemas.microsoft.com/office/drawing/2014/main" id="{FC98280A-1866-E92D-71B2-BEAD749F6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179" y="750915"/>
            <a:ext cx="5968251" cy="127003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459D7A25-378D-D5F5-8826-671C8F3DE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58" y="742512"/>
            <a:ext cx="3359644" cy="2181838"/>
          </a:xfrm>
          <a:prstGeom prst="rect">
            <a:avLst/>
          </a:prstGeom>
        </p:spPr>
      </p:pic>
      <p:sp>
        <p:nvSpPr>
          <p:cNvPr id="17" name="object 7">
            <a:extLst>
              <a:ext uri="{FF2B5EF4-FFF2-40B4-BE49-F238E27FC236}">
                <a16:creationId xmlns:a16="http://schemas.microsoft.com/office/drawing/2014/main" id="{390E3FA7-52D9-E680-EBAE-76F9507AC142}"/>
              </a:ext>
            </a:extLst>
          </p:cNvPr>
          <p:cNvSpPr txBox="1"/>
          <p:nvPr/>
        </p:nvSpPr>
        <p:spPr>
          <a:xfrm>
            <a:off x="723947" y="6105242"/>
            <a:ext cx="14809694" cy="850493"/>
          </a:xfrm>
          <a:prstGeom prst="rect">
            <a:avLst/>
          </a:prstGeom>
        </p:spPr>
        <p:txBody>
          <a:bodyPr vert="horz" wrap="square" lIns="0" tIns="19308" rIns="0" bIns="0" rtlCol="0" anchor="t">
            <a:spAutoFit/>
          </a:bodyPr>
          <a:lstStyle/>
          <a:p>
            <a:pPr marL="3490595" marR="7620" indent="-3472180" algn="ctr">
              <a:spcBef>
                <a:spcPts val="152"/>
              </a:spcBef>
            </a:pPr>
            <a:r>
              <a:rPr lang="en-IE" sz="5400" spc="15" dirty="0">
                <a:solidFill>
                  <a:srgbClr val="FFFFFF"/>
                </a:solidFill>
                <a:latin typeface="Inter" panose="02000503000000020004" pitchFamily="2" charset="0"/>
                <a:ea typeface="Inter" panose="02000503000000020004" pitchFamily="2" charset="0"/>
                <a:cs typeface="Inter"/>
              </a:rPr>
              <a:t>software-</a:t>
            </a:r>
            <a:r>
              <a:rPr lang="en-IE" sz="5400" spc="15" dirty="0" err="1">
                <a:solidFill>
                  <a:srgbClr val="FFFFFF"/>
                </a:solidFill>
                <a:latin typeface="Inter" panose="02000503000000020004" pitchFamily="2" charset="0"/>
                <a:ea typeface="Inter" panose="02000503000000020004" pitchFamily="2" charset="0"/>
                <a:cs typeface="Inter"/>
              </a:rPr>
              <a:t>engineering.ie</a:t>
            </a:r>
            <a:endParaRPr lang="en-US" sz="5400" dirty="0">
              <a:latin typeface="Inter" panose="02000503000000020004" pitchFamily="2" charset="0"/>
              <a:ea typeface="Inter" panose="02000503000000020004" pitchFamily="2" charset="0"/>
              <a:cs typeface="Inter"/>
            </a:endParaRPr>
          </a:p>
        </p:txBody>
      </p:sp>
      <p:pic>
        <p:nvPicPr>
          <p:cNvPr id="5" name="Picture 4" descr="A green and black sign with white text&#10;&#10;Description automatically generated">
            <a:extLst>
              <a:ext uri="{FF2B5EF4-FFF2-40B4-BE49-F238E27FC236}">
                <a16:creationId xmlns:a16="http://schemas.microsoft.com/office/drawing/2014/main" id="{54FD5188-E32C-C1FC-47A6-11D05759E4C7}"/>
              </a:ext>
            </a:extLst>
          </p:cNvPr>
          <p:cNvPicPr>
            <a:picLocks noChangeAspect="1"/>
          </p:cNvPicPr>
          <p:nvPr/>
        </p:nvPicPr>
        <p:blipFill>
          <a:blip r:embed="rId6"/>
          <a:stretch>
            <a:fillRect/>
          </a:stretch>
        </p:blipFill>
        <p:spPr>
          <a:xfrm>
            <a:off x="-55796" y="8816704"/>
            <a:ext cx="3517453" cy="1341709"/>
          </a:xfrm>
          <a:prstGeom prst="rect">
            <a:avLst/>
          </a:prstGeom>
        </p:spPr>
      </p:pic>
      <p:pic>
        <p:nvPicPr>
          <p:cNvPr id="23" name="Picture 22" descr="A black letter f on a white background&#10;&#10;Description automatically generated">
            <a:extLst>
              <a:ext uri="{FF2B5EF4-FFF2-40B4-BE49-F238E27FC236}">
                <a16:creationId xmlns:a16="http://schemas.microsoft.com/office/drawing/2014/main" id="{0C43F384-A54E-1394-389A-753B8A3D1CF1}"/>
              </a:ext>
            </a:extLst>
          </p:cNvPr>
          <p:cNvPicPr>
            <a:picLocks noChangeAspect="1"/>
          </p:cNvPicPr>
          <p:nvPr/>
        </p:nvPicPr>
        <p:blipFill>
          <a:blip r:embed="rId7"/>
          <a:stretch>
            <a:fillRect/>
          </a:stretch>
        </p:blipFill>
        <p:spPr>
          <a:xfrm>
            <a:off x="10725812" y="8169050"/>
            <a:ext cx="447180" cy="447180"/>
          </a:xfrm>
          <a:prstGeom prst="rect">
            <a:avLst/>
          </a:prstGeom>
        </p:spPr>
      </p:pic>
      <p:pic>
        <p:nvPicPr>
          <p:cNvPr id="27" name="Picture 26" descr="A black and white logo&#10;&#10;Description automatically generated">
            <a:extLst>
              <a:ext uri="{FF2B5EF4-FFF2-40B4-BE49-F238E27FC236}">
                <a16:creationId xmlns:a16="http://schemas.microsoft.com/office/drawing/2014/main" id="{E83E65C8-011E-A0EB-7267-948171D30723}"/>
              </a:ext>
            </a:extLst>
          </p:cNvPr>
          <p:cNvPicPr>
            <a:picLocks noChangeAspect="1"/>
          </p:cNvPicPr>
          <p:nvPr/>
        </p:nvPicPr>
        <p:blipFill>
          <a:blip r:embed="rId8"/>
          <a:stretch>
            <a:fillRect/>
          </a:stretch>
        </p:blipFill>
        <p:spPr>
          <a:xfrm>
            <a:off x="10154179" y="8169050"/>
            <a:ext cx="447180" cy="447180"/>
          </a:xfrm>
          <a:prstGeom prst="rect">
            <a:avLst/>
          </a:prstGeom>
        </p:spPr>
      </p:pic>
      <p:pic>
        <p:nvPicPr>
          <p:cNvPr id="29" name="Picture 28" descr="A black and white logo&#10;&#10;Description automatically generated">
            <a:extLst>
              <a:ext uri="{FF2B5EF4-FFF2-40B4-BE49-F238E27FC236}">
                <a16:creationId xmlns:a16="http://schemas.microsoft.com/office/drawing/2014/main" id="{9F30E573-4944-85B1-7C66-C945B5525310}"/>
              </a:ext>
            </a:extLst>
          </p:cNvPr>
          <p:cNvPicPr>
            <a:picLocks noChangeAspect="1"/>
          </p:cNvPicPr>
          <p:nvPr/>
        </p:nvPicPr>
        <p:blipFill>
          <a:blip r:embed="rId9"/>
          <a:stretch>
            <a:fillRect/>
          </a:stretch>
        </p:blipFill>
        <p:spPr>
          <a:xfrm>
            <a:off x="11311141" y="9401500"/>
            <a:ext cx="447180" cy="447180"/>
          </a:xfrm>
          <a:prstGeom prst="rect">
            <a:avLst/>
          </a:prstGeom>
        </p:spPr>
      </p:pic>
      <p:pic>
        <p:nvPicPr>
          <p:cNvPr id="33" name="Picture 32" descr="A black and white symbol&#10;&#10;Description automatically generated">
            <a:extLst>
              <a:ext uri="{FF2B5EF4-FFF2-40B4-BE49-F238E27FC236}">
                <a16:creationId xmlns:a16="http://schemas.microsoft.com/office/drawing/2014/main" id="{95AA8864-F17A-57E7-69DD-BD1CC9951291}"/>
              </a:ext>
            </a:extLst>
          </p:cNvPr>
          <p:cNvPicPr>
            <a:picLocks noChangeAspect="1"/>
          </p:cNvPicPr>
          <p:nvPr/>
        </p:nvPicPr>
        <p:blipFill>
          <a:blip r:embed="rId10"/>
          <a:stretch>
            <a:fillRect/>
          </a:stretch>
        </p:blipFill>
        <p:spPr>
          <a:xfrm>
            <a:off x="10732852" y="8788820"/>
            <a:ext cx="447180" cy="447180"/>
          </a:xfrm>
          <a:prstGeom prst="rect">
            <a:avLst/>
          </a:prstGeom>
        </p:spPr>
      </p:pic>
      <p:pic>
        <p:nvPicPr>
          <p:cNvPr id="35" name="Picture 34" descr="A black and white logo&#10;&#10;Description automatically generated">
            <a:extLst>
              <a:ext uri="{FF2B5EF4-FFF2-40B4-BE49-F238E27FC236}">
                <a16:creationId xmlns:a16="http://schemas.microsoft.com/office/drawing/2014/main" id="{C55A1568-0B40-E720-6707-01AC57828487}"/>
              </a:ext>
            </a:extLst>
          </p:cNvPr>
          <p:cNvPicPr>
            <a:picLocks noChangeAspect="1"/>
          </p:cNvPicPr>
          <p:nvPr/>
        </p:nvPicPr>
        <p:blipFill>
          <a:blip r:embed="rId11"/>
          <a:stretch>
            <a:fillRect/>
          </a:stretch>
        </p:blipFill>
        <p:spPr>
          <a:xfrm>
            <a:off x="11297445" y="8169050"/>
            <a:ext cx="447180" cy="447180"/>
          </a:xfrm>
          <a:prstGeom prst="rect">
            <a:avLst/>
          </a:prstGeom>
        </p:spPr>
      </p:pic>
      <p:sp>
        <p:nvSpPr>
          <p:cNvPr id="37" name="object 7">
            <a:extLst>
              <a:ext uri="{FF2B5EF4-FFF2-40B4-BE49-F238E27FC236}">
                <a16:creationId xmlns:a16="http://schemas.microsoft.com/office/drawing/2014/main" id="{82A2CAF8-54BE-CF78-0AE4-A7E219F55694}"/>
              </a:ext>
            </a:extLst>
          </p:cNvPr>
          <p:cNvSpPr txBox="1"/>
          <p:nvPr/>
        </p:nvSpPr>
        <p:spPr>
          <a:xfrm>
            <a:off x="11993535" y="8849248"/>
            <a:ext cx="5421015" cy="327273"/>
          </a:xfrm>
          <a:prstGeom prst="rect">
            <a:avLst/>
          </a:prstGeom>
        </p:spPr>
        <p:txBody>
          <a:bodyPr vert="horz" wrap="square" lIns="0" tIns="19308" rIns="0" bIns="0" rtlCol="0">
            <a:spAutoFit/>
          </a:bodyPr>
          <a:lstStyle/>
          <a:p>
            <a:pPr marL="3490852" marR="7723" indent="-3472510">
              <a:spcBef>
                <a:spcPts val="152"/>
              </a:spcBef>
            </a:pPr>
            <a:r>
              <a:rPr lang="en-IE" sz="2000" b="1" spc="15">
                <a:solidFill>
                  <a:srgbClr val="FFFFFF"/>
                </a:solidFill>
                <a:latin typeface="Helvetica" pitchFamily="2" charset="0"/>
                <a:cs typeface="Inter"/>
              </a:rPr>
              <a:t>@</a:t>
            </a:r>
            <a:r>
              <a:rPr lang="en-IE" sz="2000" b="1" spc="15" err="1">
                <a:solidFill>
                  <a:srgbClr val="FFFFFF"/>
                </a:solidFill>
                <a:latin typeface="Helvetica" pitchFamily="2" charset="0"/>
                <a:cs typeface="Inter"/>
              </a:rPr>
              <a:t>ImmersiveSE</a:t>
            </a:r>
            <a:endParaRPr sz="2000" b="1">
              <a:latin typeface="18 PT. HELVETICA* 35 THIN  5547" pitchFamily="2" charset="0"/>
              <a:cs typeface="Inter"/>
            </a:endParaRPr>
          </a:p>
        </p:txBody>
      </p:sp>
      <p:sp>
        <p:nvSpPr>
          <p:cNvPr id="38" name="object 7">
            <a:extLst>
              <a:ext uri="{FF2B5EF4-FFF2-40B4-BE49-F238E27FC236}">
                <a16:creationId xmlns:a16="http://schemas.microsoft.com/office/drawing/2014/main" id="{3519F52B-5F70-8DBC-B6BA-82A8C3811038}"/>
              </a:ext>
            </a:extLst>
          </p:cNvPr>
          <p:cNvSpPr txBox="1"/>
          <p:nvPr/>
        </p:nvSpPr>
        <p:spPr>
          <a:xfrm>
            <a:off x="11993534" y="9469493"/>
            <a:ext cx="5421015" cy="327273"/>
          </a:xfrm>
          <a:prstGeom prst="rect">
            <a:avLst/>
          </a:prstGeom>
        </p:spPr>
        <p:txBody>
          <a:bodyPr vert="horz" wrap="square" lIns="0" tIns="19308" rIns="0" bIns="0" rtlCol="0">
            <a:spAutoFit/>
          </a:bodyPr>
          <a:lstStyle/>
          <a:p>
            <a:pPr marL="3490852" marR="7723" indent="-3472510">
              <a:spcBef>
                <a:spcPts val="152"/>
              </a:spcBef>
            </a:pPr>
            <a:r>
              <a:rPr lang="en-IE" sz="2000" b="1" spc="15">
                <a:solidFill>
                  <a:srgbClr val="FFFFFF"/>
                </a:solidFill>
                <a:latin typeface="Helvetica" pitchFamily="2" charset="0"/>
                <a:cs typeface="Inter"/>
              </a:rPr>
              <a:t>@</a:t>
            </a:r>
            <a:r>
              <a:rPr lang="en-IE" sz="2000" b="1" spc="15" err="1">
                <a:solidFill>
                  <a:srgbClr val="FFFFFF"/>
                </a:solidFill>
                <a:latin typeface="Helvetica" pitchFamily="2" charset="0"/>
                <a:cs typeface="Inter"/>
              </a:rPr>
              <a:t>Immersivesoftwareeng</a:t>
            </a:r>
            <a:endParaRPr sz="2000" b="1">
              <a:latin typeface="18 PT. HELVETICA* 35 THIN  5547" pitchFamily="2" charset="0"/>
              <a:cs typeface="Inter"/>
            </a:endParaRPr>
          </a:p>
        </p:txBody>
      </p:sp>
      <p:sp>
        <p:nvSpPr>
          <p:cNvPr id="39" name="object 7">
            <a:extLst>
              <a:ext uri="{FF2B5EF4-FFF2-40B4-BE49-F238E27FC236}">
                <a16:creationId xmlns:a16="http://schemas.microsoft.com/office/drawing/2014/main" id="{B98650AD-9868-D09B-64F1-6D3F99676218}"/>
              </a:ext>
            </a:extLst>
          </p:cNvPr>
          <p:cNvSpPr txBox="1"/>
          <p:nvPr/>
        </p:nvSpPr>
        <p:spPr>
          <a:xfrm>
            <a:off x="11993535" y="8229003"/>
            <a:ext cx="5421015" cy="327273"/>
          </a:xfrm>
          <a:prstGeom prst="rect">
            <a:avLst/>
          </a:prstGeom>
        </p:spPr>
        <p:txBody>
          <a:bodyPr vert="horz" wrap="square" lIns="0" tIns="19308" rIns="0" bIns="0" rtlCol="0">
            <a:spAutoFit/>
          </a:bodyPr>
          <a:lstStyle/>
          <a:p>
            <a:pPr marL="3490852" marR="7723" indent="-3472510">
              <a:spcBef>
                <a:spcPts val="152"/>
              </a:spcBef>
            </a:pPr>
            <a:r>
              <a:rPr lang="en-IE" sz="2000" b="1" spc="15">
                <a:solidFill>
                  <a:srgbClr val="FFFFFF"/>
                </a:solidFill>
                <a:latin typeface="Helvetica" pitchFamily="2" charset="0"/>
                <a:cs typeface="Inter"/>
              </a:rPr>
              <a:t>@</a:t>
            </a:r>
            <a:r>
              <a:rPr lang="en-IE" sz="2000" b="1" spc="15" err="1">
                <a:solidFill>
                  <a:srgbClr val="FFFFFF"/>
                </a:solidFill>
                <a:latin typeface="Helvetica" pitchFamily="2" charset="0"/>
                <a:cs typeface="Inter"/>
              </a:rPr>
              <a:t>Immersivesoftwareengineering</a:t>
            </a:r>
            <a:endParaRPr sz="2000" b="1">
              <a:latin typeface="18 PT. HELVETICA* 35 THIN  5547" pitchFamily="2" charset="0"/>
              <a:cs typeface="Inter"/>
            </a:endParaRPr>
          </a:p>
        </p:txBody>
      </p:sp>
      <p:pic>
        <p:nvPicPr>
          <p:cNvPr id="44" name="Picture 43" descr="A black play button on a white background&#10;&#10;Description automatically generated">
            <a:extLst>
              <a:ext uri="{FF2B5EF4-FFF2-40B4-BE49-F238E27FC236}">
                <a16:creationId xmlns:a16="http://schemas.microsoft.com/office/drawing/2014/main" id="{25062AD0-214F-DC4C-681F-DF18DADCDCC8}"/>
              </a:ext>
            </a:extLst>
          </p:cNvPr>
          <p:cNvPicPr>
            <a:picLocks noChangeAspect="1"/>
          </p:cNvPicPr>
          <p:nvPr/>
        </p:nvPicPr>
        <p:blipFill>
          <a:blip r:embed="rId12"/>
          <a:stretch>
            <a:fillRect/>
          </a:stretch>
        </p:blipFill>
        <p:spPr>
          <a:xfrm>
            <a:off x="11248681" y="8779991"/>
            <a:ext cx="548827" cy="414733"/>
          </a:xfrm>
          <a:prstGeom prst="rect">
            <a:avLst/>
          </a:prstGeom>
        </p:spPr>
      </p:pic>
    </p:spTree>
    <p:extLst>
      <p:ext uri="{BB962C8B-B14F-4D97-AF65-F5344CB8AC3E}">
        <p14:creationId xmlns:p14="http://schemas.microsoft.com/office/powerpoint/2010/main" val="3783539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86348-2235-E1B7-55E9-03211C7E59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879E0-5455-99AA-E2C6-530DC42A6B72}"/>
              </a:ext>
            </a:extLst>
          </p:cNvPr>
          <p:cNvSpPr>
            <a:spLocks noGrp="1"/>
          </p:cNvSpPr>
          <p:nvPr>
            <p:ph idx="1"/>
          </p:nvPr>
        </p:nvSpPr>
        <p:spPr>
          <a:xfrm>
            <a:off x="737935" y="-4778983"/>
            <a:ext cx="13744584" cy="4772588"/>
          </a:xfrm>
        </p:spPr>
        <p:txBody>
          <a:bodyPr/>
          <a:lstStyle/>
          <a:p>
            <a:r>
              <a:rPr lang="en-US" sz="3600">
                <a:latin typeface="Inter" panose="020B0604020202020204" charset="0"/>
                <a:ea typeface="Inter" panose="020B0604020202020204" charset="0"/>
              </a:rPr>
              <a:t>All 5 residencies are </a:t>
            </a:r>
            <a:r>
              <a:rPr lang="en-US" sz="3600" b="1">
                <a:latin typeface="Inter" panose="020B0604020202020204" charset="0"/>
                <a:ea typeface="Inter" panose="020B0604020202020204" charset="0"/>
              </a:rPr>
              <a:t>paid</a:t>
            </a:r>
          </a:p>
          <a:p>
            <a:r>
              <a:rPr lang="en-US" sz="3600">
                <a:latin typeface="Inter" panose="020B0604020202020204" charset="0"/>
                <a:ea typeface="Inter" panose="020B0604020202020204" charset="0"/>
              </a:rPr>
              <a:t>Students </a:t>
            </a:r>
            <a:r>
              <a:rPr lang="en-US" sz="3600" b="1">
                <a:latin typeface="Inter" panose="020B0604020202020204" charset="0"/>
                <a:ea typeface="Inter" panose="020B0604020202020204" charset="0"/>
              </a:rPr>
              <a:t>rotate</a:t>
            </a:r>
            <a:r>
              <a:rPr lang="en-US" sz="3600">
                <a:latin typeface="Inter" panose="020B0604020202020204" charset="0"/>
                <a:ea typeface="Inter" panose="020B0604020202020204" charset="0"/>
              </a:rPr>
              <a:t> across different companies for Residencies 1 - 4</a:t>
            </a:r>
          </a:p>
          <a:p>
            <a:r>
              <a:rPr lang="en-US" sz="3600">
                <a:latin typeface="Inter" panose="020B0604020202020204" charset="0"/>
                <a:ea typeface="Inter" panose="020B0604020202020204" charset="0"/>
              </a:rPr>
              <a:t>Student/Company matching is </a:t>
            </a:r>
            <a:r>
              <a:rPr lang="en-US" sz="3600" i="1">
                <a:latin typeface="Inter" panose="020B0604020202020204" charset="0"/>
                <a:ea typeface="Inter" panose="020B0604020202020204" charset="0"/>
              </a:rPr>
              <a:t>competitive</a:t>
            </a:r>
            <a:r>
              <a:rPr lang="en-US" sz="3600">
                <a:latin typeface="Inter" panose="020B0604020202020204" charset="0"/>
                <a:ea typeface="Inter" panose="020B0604020202020204" charset="0"/>
              </a:rPr>
              <a:t>: Students choose the best companies, companies get the best students</a:t>
            </a:r>
          </a:p>
          <a:p>
            <a:r>
              <a:rPr lang="en-US" sz="3600">
                <a:latin typeface="Inter" panose="020B0604020202020204" charset="0"/>
                <a:ea typeface="Inter" panose="020B0604020202020204" charset="0"/>
              </a:rPr>
              <a:t>We place </a:t>
            </a:r>
            <a:r>
              <a:rPr lang="en-US" sz="3600" b="1">
                <a:latin typeface="Inter" panose="020B0604020202020204" charset="0"/>
                <a:ea typeface="Inter" panose="020B0604020202020204" charset="0"/>
              </a:rPr>
              <a:t>two</a:t>
            </a:r>
            <a:r>
              <a:rPr lang="en-US" sz="3600">
                <a:latin typeface="Inter" panose="020B0604020202020204" charset="0"/>
                <a:ea typeface="Inter" panose="020B0604020202020204" charset="0"/>
              </a:rPr>
              <a:t> students per Company for Residencies 1 - 3</a:t>
            </a:r>
          </a:p>
          <a:p>
            <a:pPr marL="0" indent="0">
              <a:buNone/>
            </a:pPr>
            <a:endParaRPr lang="en-US" sz="3600">
              <a:latin typeface="Inter" panose="020B0604020202020204" charset="0"/>
              <a:ea typeface="Inter" panose="020B0604020202020204" charset="0"/>
            </a:endParaRPr>
          </a:p>
        </p:txBody>
      </p:sp>
      <p:pic>
        <p:nvPicPr>
          <p:cNvPr id="5" name="Picture 4" descr="A picture containing text, sign, clipart&#10;&#10;Description automatically generated">
            <a:extLst>
              <a:ext uri="{FF2B5EF4-FFF2-40B4-BE49-F238E27FC236}">
                <a16:creationId xmlns:a16="http://schemas.microsoft.com/office/drawing/2014/main" id="{B661D303-A5C4-E135-1CEB-9C6B0DA86F3A}"/>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7" name="TextBox 6">
            <a:extLst>
              <a:ext uri="{FF2B5EF4-FFF2-40B4-BE49-F238E27FC236}">
                <a16:creationId xmlns:a16="http://schemas.microsoft.com/office/drawing/2014/main" id="{0FEF267E-BDA1-40B9-221F-5A95637EBD60}"/>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4" name="Picture 3" descr="A picture containing text, sign, clipart&#10;&#10;Description automatically generated">
            <a:extLst>
              <a:ext uri="{FF2B5EF4-FFF2-40B4-BE49-F238E27FC236}">
                <a16:creationId xmlns:a16="http://schemas.microsoft.com/office/drawing/2014/main" id="{86361C59-CF77-C81D-F62D-2FDC3AF09C7B}"/>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6" name="TextBox 5">
            <a:extLst>
              <a:ext uri="{FF2B5EF4-FFF2-40B4-BE49-F238E27FC236}">
                <a16:creationId xmlns:a16="http://schemas.microsoft.com/office/drawing/2014/main" id="{C9EFDF5B-E8A7-AF04-2A31-985B2EC6FFB4}"/>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8" name="object 3">
            <a:extLst>
              <a:ext uri="{FF2B5EF4-FFF2-40B4-BE49-F238E27FC236}">
                <a16:creationId xmlns:a16="http://schemas.microsoft.com/office/drawing/2014/main" id="{FF54C9B1-B122-AEFC-AE22-C86BDE32970E}"/>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9" name="Picture 8" descr="A black and white sign with white text&#10;&#10;Description automatically generated">
            <a:extLst>
              <a:ext uri="{FF2B5EF4-FFF2-40B4-BE49-F238E27FC236}">
                <a16:creationId xmlns:a16="http://schemas.microsoft.com/office/drawing/2014/main" id="{C203B478-831B-D39B-E805-C5F406215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0" name="TextBox 9">
            <a:extLst>
              <a:ext uri="{FF2B5EF4-FFF2-40B4-BE49-F238E27FC236}">
                <a16:creationId xmlns:a16="http://schemas.microsoft.com/office/drawing/2014/main" id="{8677350F-927F-E947-6E44-23FA5879BC10}"/>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19956BDA-DA46-5242-AFE4-F1904F0899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pic>
        <p:nvPicPr>
          <p:cNvPr id="21" name="Picture 20" descr="A hand holding a coin&#10;&#10;Description automatically generated">
            <a:extLst>
              <a:ext uri="{FF2B5EF4-FFF2-40B4-BE49-F238E27FC236}">
                <a16:creationId xmlns:a16="http://schemas.microsoft.com/office/drawing/2014/main" id="{5B7EEF06-80F1-AC88-4181-0F384A5023FB}"/>
              </a:ext>
            </a:extLst>
          </p:cNvPr>
          <p:cNvPicPr>
            <a:picLocks noChangeAspect="1"/>
          </p:cNvPicPr>
          <p:nvPr/>
        </p:nvPicPr>
        <p:blipFill>
          <a:blip r:embed="rId7"/>
          <a:stretch>
            <a:fillRect/>
          </a:stretch>
        </p:blipFill>
        <p:spPr>
          <a:xfrm>
            <a:off x="346782" y="2382486"/>
            <a:ext cx="2143184" cy="1815265"/>
          </a:xfrm>
          <a:prstGeom prst="rect">
            <a:avLst/>
          </a:prstGeom>
        </p:spPr>
      </p:pic>
      <p:pic>
        <p:nvPicPr>
          <p:cNvPr id="23" name="Picture 22" descr="A white graphic of a trophy&#10;&#10;Description automatically generated">
            <a:extLst>
              <a:ext uri="{FF2B5EF4-FFF2-40B4-BE49-F238E27FC236}">
                <a16:creationId xmlns:a16="http://schemas.microsoft.com/office/drawing/2014/main" id="{B62E2844-C01F-F5AD-BC81-D8215D527706}"/>
              </a:ext>
            </a:extLst>
          </p:cNvPr>
          <p:cNvPicPr>
            <a:picLocks noChangeAspect="1"/>
          </p:cNvPicPr>
          <p:nvPr/>
        </p:nvPicPr>
        <p:blipFill>
          <a:blip r:embed="rId8"/>
          <a:stretch>
            <a:fillRect/>
          </a:stretch>
        </p:blipFill>
        <p:spPr>
          <a:xfrm>
            <a:off x="13671161" y="5602634"/>
            <a:ext cx="2186937" cy="2234393"/>
          </a:xfrm>
          <a:prstGeom prst="rect">
            <a:avLst/>
          </a:prstGeom>
        </p:spPr>
      </p:pic>
      <p:pic>
        <p:nvPicPr>
          <p:cNvPr id="25" name="Picture 24" descr="A person and person with a sign&#10;&#10;Description automatically generated">
            <a:extLst>
              <a:ext uri="{FF2B5EF4-FFF2-40B4-BE49-F238E27FC236}">
                <a16:creationId xmlns:a16="http://schemas.microsoft.com/office/drawing/2014/main" id="{0FEEE13C-3835-A3ED-6285-FBBACE7D0A35}"/>
              </a:ext>
            </a:extLst>
          </p:cNvPr>
          <p:cNvPicPr>
            <a:picLocks noChangeAspect="1"/>
          </p:cNvPicPr>
          <p:nvPr/>
        </p:nvPicPr>
        <p:blipFill>
          <a:blip r:embed="rId9"/>
          <a:stretch>
            <a:fillRect/>
          </a:stretch>
        </p:blipFill>
        <p:spPr>
          <a:xfrm>
            <a:off x="346782" y="5648233"/>
            <a:ext cx="1976362" cy="1955703"/>
          </a:xfrm>
          <a:prstGeom prst="rect">
            <a:avLst/>
          </a:prstGeom>
        </p:spPr>
      </p:pic>
      <p:pic>
        <p:nvPicPr>
          <p:cNvPr id="27" name="Picture 26" descr="A white circle with arrows&#10;&#10;Description automatically generated">
            <a:extLst>
              <a:ext uri="{FF2B5EF4-FFF2-40B4-BE49-F238E27FC236}">
                <a16:creationId xmlns:a16="http://schemas.microsoft.com/office/drawing/2014/main" id="{ADBD968A-1FC6-EB8C-7C9F-2A5F2A7C2B3A}"/>
              </a:ext>
            </a:extLst>
          </p:cNvPr>
          <p:cNvPicPr>
            <a:picLocks noChangeAspect="1"/>
          </p:cNvPicPr>
          <p:nvPr/>
        </p:nvPicPr>
        <p:blipFill>
          <a:blip r:embed="rId10"/>
          <a:stretch>
            <a:fillRect/>
          </a:stretch>
        </p:blipFill>
        <p:spPr>
          <a:xfrm>
            <a:off x="13799630" y="2375207"/>
            <a:ext cx="1930000" cy="2015702"/>
          </a:xfrm>
          <a:prstGeom prst="rect">
            <a:avLst/>
          </a:prstGeom>
        </p:spPr>
      </p:pic>
      <p:sp>
        <p:nvSpPr>
          <p:cNvPr id="28" name="object 3">
            <a:extLst>
              <a:ext uri="{FF2B5EF4-FFF2-40B4-BE49-F238E27FC236}">
                <a16:creationId xmlns:a16="http://schemas.microsoft.com/office/drawing/2014/main" id="{F0052119-8BAA-1111-E7A9-884BEFCBBF56}"/>
              </a:ext>
            </a:extLst>
          </p:cNvPr>
          <p:cNvSpPr/>
          <p:nvPr/>
        </p:nvSpPr>
        <p:spPr>
          <a:xfrm>
            <a:off x="16546170" y="-3095805"/>
            <a:ext cx="6834099" cy="2265521"/>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3" name="Picture 12" descr="A blue green and purple circle with white text&#10;&#10;Description automatically generated">
            <a:extLst>
              <a:ext uri="{FF2B5EF4-FFF2-40B4-BE49-F238E27FC236}">
                <a16:creationId xmlns:a16="http://schemas.microsoft.com/office/drawing/2014/main" id="{9A87675A-72E7-19B2-CC37-920F51F5CF6B}"/>
              </a:ext>
            </a:extLst>
          </p:cNvPr>
          <p:cNvPicPr>
            <a:picLocks noChangeAspect="1"/>
          </p:cNvPicPr>
          <p:nvPr/>
        </p:nvPicPr>
        <p:blipFill>
          <a:blip r:embed="rId11"/>
          <a:stretch>
            <a:fillRect/>
          </a:stretch>
        </p:blipFill>
        <p:spPr>
          <a:xfrm>
            <a:off x="531224" y="2159185"/>
            <a:ext cx="8178506" cy="5438623"/>
          </a:xfrm>
          <a:prstGeom prst="rect">
            <a:avLst/>
          </a:prstGeom>
        </p:spPr>
      </p:pic>
      <p:sp>
        <p:nvSpPr>
          <p:cNvPr id="14" name="Rectangle 13">
            <a:extLst>
              <a:ext uri="{FF2B5EF4-FFF2-40B4-BE49-F238E27FC236}">
                <a16:creationId xmlns:a16="http://schemas.microsoft.com/office/drawing/2014/main" id="{E18E5687-990A-100A-8DFD-CF9D3292A408}"/>
              </a:ext>
            </a:extLst>
          </p:cNvPr>
          <p:cNvSpPr/>
          <p:nvPr/>
        </p:nvSpPr>
        <p:spPr>
          <a:xfrm>
            <a:off x="7663684" y="2655579"/>
            <a:ext cx="6723530" cy="1336181"/>
          </a:xfrm>
          <a:prstGeom prst="rect">
            <a:avLst/>
          </a:prstGeom>
          <a:solidFill>
            <a:srgbClr val="63CE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92 weeks studying in UL</a:t>
            </a:r>
          </a:p>
        </p:txBody>
      </p:sp>
      <p:sp>
        <p:nvSpPr>
          <p:cNvPr id="16" name="Rectangle 15">
            <a:extLst>
              <a:ext uri="{FF2B5EF4-FFF2-40B4-BE49-F238E27FC236}">
                <a16:creationId xmlns:a16="http://schemas.microsoft.com/office/drawing/2014/main" id="{04532931-906D-39CF-C91D-F41E3BC1E7C6}"/>
              </a:ext>
            </a:extLst>
          </p:cNvPr>
          <p:cNvSpPr/>
          <p:nvPr/>
        </p:nvSpPr>
        <p:spPr>
          <a:xfrm>
            <a:off x="7663684" y="4210407"/>
            <a:ext cx="6723530" cy="1336181"/>
          </a:xfrm>
          <a:prstGeom prst="rect">
            <a:avLst/>
          </a:prstGeom>
          <a:solidFill>
            <a:srgbClr val="3757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73 weeks on paid residencies</a:t>
            </a:r>
          </a:p>
        </p:txBody>
      </p:sp>
      <p:sp>
        <p:nvSpPr>
          <p:cNvPr id="20" name="Rectangle 19">
            <a:extLst>
              <a:ext uri="{FF2B5EF4-FFF2-40B4-BE49-F238E27FC236}">
                <a16:creationId xmlns:a16="http://schemas.microsoft.com/office/drawing/2014/main" id="{A335DA39-C25E-2969-ABC3-72BC5ADC65B4}"/>
              </a:ext>
            </a:extLst>
          </p:cNvPr>
          <p:cNvSpPr/>
          <p:nvPr/>
        </p:nvSpPr>
        <p:spPr>
          <a:xfrm>
            <a:off x="7663684" y="5691484"/>
            <a:ext cx="6723530" cy="1336181"/>
          </a:xfrm>
          <a:prstGeom prst="rect">
            <a:avLst/>
          </a:prstGeom>
          <a:solidFill>
            <a:srgbClr val="68C3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25 weeks off</a:t>
            </a:r>
          </a:p>
        </p:txBody>
      </p:sp>
      <p:sp>
        <p:nvSpPr>
          <p:cNvPr id="22" name="TextBox 21">
            <a:extLst>
              <a:ext uri="{FF2B5EF4-FFF2-40B4-BE49-F238E27FC236}">
                <a16:creationId xmlns:a16="http://schemas.microsoft.com/office/drawing/2014/main" id="{B077528F-98DF-7070-77C7-9B1D45C17203}"/>
              </a:ext>
            </a:extLst>
          </p:cNvPr>
          <p:cNvSpPr txBox="1"/>
          <p:nvPr/>
        </p:nvSpPr>
        <p:spPr>
          <a:xfrm>
            <a:off x="3924758" y="506214"/>
            <a:ext cx="8408071" cy="1200329"/>
          </a:xfrm>
          <a:prstGeom prst="rect">
            <a:avLst/>
          </a:prstGeom>
          <a:noFill/>
        </p:spPr>
        <p:txBody>
          <a:bodyPr wrap="none" rtlCol="0">
            <a:spAutoFit/>
          </a:bodyPr>
          <a:lstStyle/>
          <a:p>
            <a:r>
              <a:rPr lang="en-US" sz="7200" b="1" dirty="0">
                <a:solidFill>
                  <a:srgbClr val="077960"/>
                </a:solidFill>
                <a:latin typeface="Inter ExtraBold" panose="02000503000000020004" pitchFamily="2" charset="0"/>
                <a:ea typeface="Inter ExtraBold" panose="02000503000000020004" pitchFamily="2" charset="0"/>
              </a:rPr>
              <a:t>An MSc in 4 Years</a:t>
            </a:r>
          </a:p>
        </p:txBody>
      </p:sp>
    </p:spTree>
    <p:extLst>
      <p:ext uri="{BB962C8B-B14F-4D97-AF65-F5344CB8AC3E}">
        <p14:creationId xmlns:p14="http://schemas.microsoft.com/office/powerpoint/2010/main" val="246666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4738-69F5-19A2-11A1-C5F495C16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096F5-5091-9959-7E59-3A89C500D4CF}"/>
              </a:ext>
            </a:extLst>
          </p:cNvPr>
          <p:cNvSpPr>
            <a:spLocks noGrp="1"/>
          </p:cNvSpPr>
          <p:nvPr>
            <p:ph idx="1"/>
          </p:nvPr>
        </p:nvSpPr>
        <p:spPr>
          <a:xfrm>
            <a:off x="737935" y="-4778983"/>
            <a:ext cx="13744584" cy="4772588"/>
          </a:xfrm>
        </p:spPr>
        <p:txBody>
          <a:bodyPr/>
          <a:lstStyle/>
          <a:p>
            <a:r>
              <a:rPr lang="en-US" sz="3600">
                <a:latin typeface="Inter" panose="020B0604020202020204" charset="0"/>
                <a:ea typeface="Inter" panose="020B0604020202020204" charset="0"/>
              </a:rPr>
              <a:t>All 5 residencies are </a:t>
            </a:r>
            <a:r>
              <a:rPr lang="en-US" sz="3600" b="1">
                <a:latin typeface="Inter" panose="020B0604020202020204" charset="0"/>
                <a:ea typeface="Inter" panose="020B0604020202020204" charset="0"/>
              </a:rPr>
              <a:t>paid</a:t>
            </a:r>
          </a:p>
          <a:p>
            <a:r>
              <a:rPr lang="en-US" sz="3600">
                <a:latin typeface="Inter" panose="020B0604020202020204" charset="0"/>
                <a:ea typeface="Inter" panose="020B0604020202020204" charset="0"/>
              </a:rPr>
              <a:t>Students </a:t>
            </a:r>
            <a:r>
              <a:rPr lang="en-US" sz="3600" b="1">
                <a:latin typeface="Inter" panose="020B0604020202020204" charset="0"/>
                <a:ea typeface="Inter" panose="020B0604020202020204" charset="0"/>
              </a:rPr>
              <a:t>rotate</a:t>
            </a:r>
            <a:r>
              <a:rPr lang="en-US" sz="3600">
                <a:latin typeface="Inter" panose="020B0604020202020204" charset="0"/>
                <a:ea typeface="Inter" panose="020B0604020202020204" charset="0"/>
              </a:rPr>
              <a:t> across different companies for Residencies 1 - 4</a:t>
            </a:r>
          </a:p>
          <a:p>
            <a:r>
              <a:rPr lang="en-US" sz="3600">
                <a:latin typeface="Inter" panose="020B0604020202020204" charset="0"/>
                <a:ea typeface="Inter" panose="020B0604020202020204" charset="0"/>
              </a:rPr>
              <a:t>Student/Company matching is </a:t>
            </a:r>
            <a:r>
              <a:rPr lang="en-US" sz="3600" i="1">
                <a:latin typeface="Inter" panose="020B0604020202020204" charset="0"/>
                <a:ea typeface="Inter" panose="020B0604020202020204" charset="0"/>
              </a:rPr>
              <a:t>competitive</a:t>
            </a:r>
            <a:r>
              <a:rPr lang="en-US" sz="3600">
                <a:latin typeface="Inter" panose="020B0604020202020204" charset="0"/>
                <a:ea typeface="Inter" panose="020B0604020202020204" charset="0"/>
              </a:rPr>
              <a:t>: Students choose the best companies, companies get the best students</a:t>
            </a:r>
          </a:p>
          <a:p>
            <a:r>
              <a:rPr lang="en-US" sz="3600">
                <a:latin typeface="Inter" panose="020B0604020202020204" charset="0"/>
                <a:ea typeface="Inter" panose="020B0604020202020204" charset="0"/>
              </a:rPr>
              <a:t>We place </a:t>
            </a:r>
            <a:r>
              <a:rPr lang="en-US" sz="3600" b="1">
                <a:latin typeface="Inter" panose="020B0604020202020204" charset="0"/>
                <a:ea typeface="Inter" panose="020B0604020202020204" charset="0"/>
              </a:rPr>
              <a:t>two</a:t>
            </a:r>
            <a:r>
              <a:rPr lang="en-US" sz="3600">
                <a:latin typeface="Inter" panose="020B0604020202020204" charset="0"/>
                <a:ea typeface="Inter" panose="020B0604020202020204" charset="0"/>
              </a:rPr>
              <a:t> students per Company for Residencies 1 - 3</a:t>
            </a:r>
          </a:p>
          <a:p>
            <a:pPr marL="0" indent="0">
              <a:buNone/>
            </a:pPr>
            <a:endParaRPr lang="en-US" sz="3600">
              <a:latin typeface="Inter" panose="020B0604020202020204" charset="0"/>
              <a:ea typeface="Inter" panose="020B0604020202020204" charset="0"/>
            </a:endParaRPr>
          </a:p>
        </p:txBody>
      </p:sp>
      <p:pic>
        <p:nvPicPr>
          <p:cNvPr id="5" name="Picture 4" descr="A picture containing text, sign, clipart&#10;&#10;Description automatically generated">
            <a:extLst>
              <a:ext uri="{FF2B5EF4-FFF2-40B4-BE49-F238E27FC236}">
                <a16:creationId xmlns:a16="http://schemas.microsoft.com/office/drawing/2014/main" id="{D41FAF27-B5AD-8FDA-CCC0-508C6AED6146}"/>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7" name="TextBox 6">
            <a:extLst>
              <a:ext uri="{FF2B5EF4-FFF2-40B4-BE49-F238E27FC236}">
                <a16:creationId xmlns:a16="http://schemas.microsoft.com/office/drawing/2014/main" id="{DEAA66E5-D23A-9B8A-6323-6828ABDD4B99}"/>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4" name="Picture 3" descr="A picture containing text, sign, clipart&#10;&#10;Description automatically generated">
            <a:extLst>
              <a:ext uri="{FF2B5EF4-FFF2-40B4-BE49-F238E27FC236}">
                <a16:creationId xmlns:a16="http://schemas.microsoft.com/office/drawing/2014/main" id="{4856F5A1-4C28-477B-6EA0-939E54D9B80F}"/>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6" name="TextBox 5">
            <a:extLst>
              <a:ext uri="{FF2B5EF4-FFF2-40B4-BE49-F238E27FC236}">
                <a16:creationId xmlns:a16="http://schemas.microsoft.com/office/drawing/2014/main" id="{E42E187E-B636-4D5B-54E7-9E6F1B0B4DC4}"/>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8" name="object 3">
            <a:extLst>
              <a:ext uri="{FF2B5EF4-FFF2-40B4-BE49-F238E27FC236}">
                <a16:creationId xmlns:a16="http://schemas.microsoft.com/office/drawing/2014/main" id="{B33AC39E-74F6-1DEC-C2A4-ACA81A376212}"/>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9" name="Picture 8" descr="A black and white sign with white text&#10;&#10;Description automatically generated">
            <a:extLst>
              <a:ext uri="{FF2B5EF4-FFF2-40B4-BE49-F238E27FC236}">
                <a16:creationId xmlns:a16="http://schemas.microsoft.com/office/drawing/2014/main" id="{08DC91AF-E4A8-AD3E-3CA4-10C2CF454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0" name="TextBox 9">
            <a:extLst>
              <a:ext uri="{FF2B5EF4-FFF2-40B4-BE49-F238E27FC236}">
                <a16:creationId xmlns:a16="http://schemas.microsoft.com/office/drawing/2014/main" id="{ABB258E0-B0D4-40BA-6FBB-6D76051F4DF8}"/>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AD02118F-72B7-9E71-D8B5-0CE1EB5A5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pic>
        <p:nvPicPr>
          <p:cNvPr id="23" name="Picture 22" descr="A white graphic of a trophy&#10;&#10;Description automatically generated">
            <a:extLst>
              <a:ext uri="{FF2B5EF4-FFF2-40B4-BE49-F238E27FC236}">
                <a16:creationId xmlns:a16="http://schemas.microsoft.com/office/drawing/2014/main" id="{93A04C49-34FD-0C91-E36E-961819B7C9CF}"/>
              </a:ext>
            </a:extLst>
          </p:cNvPr>
          <p:cNvPicPr>
            <a:picLocks noChangeAspect="1"/>
          </p:cNvPicPr>
          <p:nvPr/>
        </p:nvPicPr>
        <p:blipFill>
          <a:blip r:embed="rId7"/>
          <a:stretch>
            <a:fillRect/>
          </a:stretch>
        </p:blipFill>
        <p:spPr>
          <a:xfrm>
            <a:off x="13671161" y="5602634"/>
            <a:ext cx="2186937" cy="2234393"/>
          </a:xfrm>
          <a:prstGeom prst="rect">
            <a:avLst/>
          </a:prstGeom>
        </p:spPr>
      </p:pic>
      <p:pic>
        <p:nvPicPr>
          <p:cNvPr id="25" name="Picture 24" descr="A person and person with a sign&#10;&#10;Description automatically generated">
            <a:extLst>
              <a:ext uri="{FF2B5EF4-FFF2-40B4-BE49-F238E27FC236}">
                <a16:creationId xmlns:a16="http://schemas.microsoft.com/office/drawing/2014/main" id="{97FE821E-813A-B221-3EDC-C376865135EB}"/>
              </a:ext>
            </a:extLst>
          </p:cNvPr>
          <p:cNvPicPr>
            <a:picLocks noChangeAspect="1"/>
          </p:cNvPicPr>
          <p:nvPr/>
        </p:nvPicPr>
        <p:blipFill>
          <a:blip r:embed="rId8"/>
          <a:stretch>
            <a:fillRect/>
          </a:stretch>
        </p:blipFill>
        <p:spPr>
          <a:xfrm>
            <a:off x="346782" y="5648233"/>
            <a:ext cx="1976362" cy="1955703"/>
          </a:xfrm>
          <a:prstGeom prst="rect">
            <a:avLst/>
          </a:prstGeom>
        </p:spPr>
      </p:pic>
      <p:pic>
        <p:nvPicPr>
          <p:cNvPr id="27" name="Picture 26" descr="A white circle with arrows&#10;&#10;Description automatically generated">
            <a:extLst>
              <a:ext uri="{FF2B5EF4-FFF2-40B4-BE49-F238E27FC236}">
                <a16:creationId xmlns:a16="http://schemas.microsoft.com/office/drawing/2014/main" id="{28444783-AE54-46EA-9A73-22C8C06C44DC}"/>
              </a:ext>
            </a:extLst>
          </p:cNvPr>
          <p:cNvPicPr>
            <a:picLocks noChangeAspect="1"/>
          </p:cNvPicPr>
          <p:nvPr/>
        </p:nvPicPr>
        <p:blipFill>
          <a:blip r:embed="rId9"/>
          <a:stretch>
            <a:fillRect/>
          </a:stretch>
        </p:blipFill>
        <p:spPr>
          <a:xfrm>
            <a:off x="13799630" y="2375207"/>
            <a:ext cx="1930000" cy="2015702"/>
          </a:xfrm>
          <a:prstGeom prst="rect">
            <a:avLst/>
          </a:prstGeom>
        </p:spPr>
      </p:pic>
      <p:sp>
        <p:nvSpPr>
          <p:cNvPr id="28" name="object 3">
            <a:extLst>
              <a:ext uri="{FF2B5EF4-FFF2-40B4-BE49-F238E27FC236}">
                <a16:creationId xmlns:a16="http://schemas.microsoft.com/office/drawing/2014/main" id="{232743C8-796E-C9F2-1A5A-7D8A41A6257A}"/>
              </a:ext>
            </a:extLst>
          </p:cNvPr>
          <p:cNvSpPr/>
          <p:nvPr/>
        </p:nvSpPr>
        <p:spPr>
          <a:xfrm>
            <a:off x="16546170" y="-3095805"/>
            <a:ext cx="6834099" cy="2265521"/>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13" name="Picture 12" descr="A diagram of a pie chart&#10;&#10;Description automatically generated">
            <a:extLst>
              <a:ext uri="{FF2B5EF4-FFF2-40B4-BE49-F238E27FC236}">
                <a16:creationId xmlns:a16="http://schemas.microsoft.com/office/drawing/2014/main" id="{8209EA73-426A-F5EC-0376-E3973014419F}"/>
              </a:ext>
            </a:extLst>
          </p:cNvPr>
          <p:cNvPicPr>
            <a:picLocks noChangeAspect="1"/>
          </p:cNvPicPr>
          <p:nvPr/>
        </p:nvPicPr>
        <p:blipFill>
          <a:blip r:embed="rId10"/>
          <a:stretch>
            <a:fillRect/>
          </a:stretch>
        </p:blipFill>
        <p:spPr>
          <a:xfrm>
            <a:off x="2066649" y="1805001"/>
            <a:ext cx="11861007" cy="6678263"/>
          </a:xfrm>
          <a:prstGeom prst="rect">
            <a:avLst/>
          </a:prstGeom>
        </p:spPr>
      </p:pic>
      <p:sp>
        <p:nvSpPr>
          <p:cNvPr id="14" name="TextBox 13">
            <a:extLst>
              <a:ext uri="{FF2B5EF4-FFF2-40B4-BE49-F238E27FC236}">
                <a16:creationId xmlns:a16="http://schemas.microsoft.com/office/drawing/2014/main" id="{C783A221-6E79-D784-D84C-CD427DAB9842}"/>
              </a:ext>
            </a:extLst>
          </p:cNvPr>
          <p:cNvSpPr txBox="1"/>
          <p:nvPr/>
        </p:nvSpPr>
        <p:spPr>
          <a:xfrm>
            <a:off x="2191111" y="932329"/>
            <a:ext cx="11875367" cy="707886"/>
          </a:xfrm>
          <a:prstGeom prst="rect">
            <a:avLst/>
          </a:prstGeom>
          <a:noFill/>
        </p:spPr>
        <p:txBody>
          <a:bodyPr wrap="none" rtlCol="0">
            <a:spAutoFit/>
          </a:bodyPr>
          <a:lstStyle/>
          <a:p>
            <a:r>
              <a:rPr lang="en-US" sz="4000" dirty="0">
                <a:latin typeface="Inter" panose="02000503000000020004" pitchFamily="2" charset="0"/>
                <a:ea typeface="Inter" panose="02000503000000020004" pitchFamily="2" charset="0"/>
              </a:rPr>
              <a:t>45% of course time is spent on paid residencies</a:t>
            </a:r>
          </a:p>
        </p:txBody>
      </p:sp>
    </p:spTree>
    <p:extLst>
      <p:ext uri="{BB962C8B-B14F-4D97-AF65-F5344CB8AC3E}">
        <p14:creationId xmlns:p14="http://schemas.microsoft.com/office/powerpoint/2010/main" val="4055510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EA885-FE64-89EF-EAA9-E9B2B1758D87}"/>
              </a:ext>
            </a:extLst>
          </p:cNvPr>
          <p:cNvSpPr>
            <a:spLocks noGrp="1"/>
          </p:cNvSpPr>
          <p:nvPr>
            <p:ph idx="1"/>
          </p:nvPr>
        </p:nvSpPr>
        <p:spPr>
          <a:xfrm>
            <a:off x="737935" y="-4778983"/>
            <a:ext cx="13744584" cy="4772588"/>
          </a:xfrm>
        </p:spPr>
        <p:txBody>
          <a:bodyPr/>
          <a:lstStyle/>
          <a:p>
            <a:r>
              <a:rPr lang="en-US" sz="3600">
                <a:latin typeface="Inter" panose="020B0604020202020204" charset="0"/>
                <a:ea typeface="Inter" panose="020B0604020202020204" charset="0"/>
              </a:rPr>
              <a:t>All 5 residencies are </a:t>
            </a:r>
            <a:r>
              <a:rPr lang="en-US" sz="3600" b="1">
                <a:latin typeface="Inter" panose="020B0604020202020204" charset="0"/>
                <a:ea typeface="Inter" panose="020B0604020202020204" charset="0"/>
              </a:rPr>
              <a:t>paid</a:t>
            </a:r>
          </a:p>
          <a:p>
            <a:r>
              <a:rPr lang="en-US" sz="3600">
                <a:latin typeface="Inter" panose="020B0604020202020204" charset="0"/>
                <a:ea typeface="Inter" panose="020B0604020202020204" charset="0"/>
              </a:rPr>
              <a:t>Students </a:t>
            </a:r>
            <a:r>
              <a:rPr lang="en-US" sz="3600" b="1">
                <a:latin typeface="Inter" panose="020B0604020202020204" charset="0"/>
                <a:ea typeface="Inter" panose="020B0604020202020204" charset="0"/>
              </a:rPr>
              <a:t>rotate</a:t>
            </a:r>
            <a:r>
              <a:rPr lang="en-US" sz="3600">
                <a:latin typeface="Inter" panose="020B0604020202020204" charset="0"/>
                <a:ea typeface="Inter" panose="020B0604020202020204" charset="0"/>
              </a:rPr>
              <a:t> across different companies for Residencies 1 - 4</a:t>
            </a:r>
          </a:p>
          <a:p>
            <a:r>
              <a:rPr lang="en-US" sz="3600">
                <a:latin typeface="Inter" panose="020B0604020202020204" charset="0"/>
                <a:ea typeface="Inter" panose="020B0604020202020204" charset="0"/>
              </a:rPr>
              <a:t>Student/Company matching is </a:t>
            </a:r>
            <a:r>
              <a:rPr lang="en-US" sz="3600" i="1">
                <a:latin typeface="Inter" panose="020B0604020202020204" charset="0"/>
                <a:ea typeface="Inter" panose="020B0604020202020204" charset="0"/>
              </a:rPr>
              <a:t>competitive</a:t>
            </a:r>
            <a:r>
              <a:rPr lang="en-US" sz="3600">
                <a:latin typeface="Inter" panose="020B0604020202020204" charset="0"/>
                <a:ea typeface="Inter" panose="020B0604020202020204" charset="0"/>
              </a:rPr>
              <a:t>: Students choose the best companies, companies get the best students</a:t>
            </a:r>
          </a:p>
          <a:p>
            <a:r>
              <a:rPr lang="en-US" sz="3600">
                <a:latin typeface="Inter" panose="020B0604020202020204" charset="0"/>
                <a:ea typeface="Inter" panose="020B0604020202020204" charset="0"/>
              </a:rPr>
              <a:t>We place </a:t>
            </a:r>
            <a:r>
              <a:rPr lang="en-US" sz="3600" b="1">
                <a:latin typeface="Inter" panose="020B0604020202020204" charset="0"/>
                <a:ea typeface="Inter" panose="020B0604020202020204" charset="0"/>
              </a:rPr>
              <a:t>two</a:t>
            </a:r>
            <a:r>
              <a:rPr lang="en-US" sz="3600">
                <a:latin typeface="Inter" panose="020B0604020202020204" charset="0"/>
                <a:ea typeface="Inter" panose="020B0604020202020204" charset="0"/>
              </a:rPr>
              <a:t> students per Company for Residencies 1 - 3</a:t>
            </a:r>
          </a:p>
          <a:p>
            <a:pPr marL="0" indent="0">
              <a:buNone/>
            </a:pPr>
            <a:endParaRPr lang="en-US" sz="3600">
              <a:latin typeface="Inter" panose="020B0604020202020204" charset="0"/>
              <a:ea typeface="Inter" panose="020B0604020202020204" charset="0"/>
            </a:endParaRPr>
          </a:p>
        </p:txBody>
      </p:sp>
      <p:pic>
        <p:nvPicPr>
          <p:cNvPr id="5" name="Picture 4" descr="A picture containing text, sign, clipart&#10;&#10;Description automatically generated">
            <a:extLst>
              <a:ext uri="{FF2B5EF4-FFF2-40B4-BE49-F238E27FC236}">
                <a16:creationId xmlns:a16="http://schemas.microsoft.com/office/drawing/2014/main" id="{172241B9-D4CB-0FA4-E89F-954B24FEE135}"/>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7" name="TextBox 6">
            <a:extLst>
              <a:ext uri="{FF2B5EF4-FFF2-40B4-BE49-F238E27FC236}">
                <a16:creationId xmlns:a16="http://schemas.microsoft.com/office/drawing/2014/main" id="{80E9F797-EF55-57F1-202F-FAE380AD3397}"/>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4" name="Picture 3" descr="A picture containing text, sign, clipart&#10;&#10;Description automatically generated">
            <a:extLst>
              <a:ext uri="{FF2B5EF4-FFF2-40B4-BE49-F238E27FC236}">
                <a16:creationId xmlns:a16="http://schemas.microsoft.com/office/drawing/2014/main" id="{C026EAAE-8C78-9713-ED84-86E22F89AB54}"/>
              </a:ext>
            </a:extLst>
          </p:cNvPr>
          <p:cNvPicPr>
            <a:picLocks noChangeAspect="1"/>
          </p:cNvPicPr>
          <p:nvPr/>
        </p:nvPicPr>
        <p:blipFill rotWithShape="1">
          <a:blip r:embed="rId3"/>
          <a:srcRect l="48750" t="-1048" r="4858" b="1048"/>
          <a:stretch/>
        </p:blipFill>
        <p:spPr>
          <a:xfrm>
            <a:off x="1347533" y="8832869"/>
            <a:ext cx="2284867" cy="1042950"/>
          </a:xfrm>
          <a:prstGeom prst="rect">
            <a:avLst/>
          </a:prstGeom>
        </p:spPr>
      </p:pic>
      <p:sp>
        <p:nvSpPr>
          <p:cNvPr id="6" name="TextBox 5">
            <a:extLst>
              <a:ext uri="{FF2B5EF4-FFF2-40B4-BE49-F238E27FC236}">
                <a16:creationId xmlns:a16="http://schemas.microsoft.com/office/drawing/2014/main" id="{6CD3C7B9-23EC-8C57-52CE-DE7246499D9F}"/>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8" name="object 3">
            <a:extLst>
              <a:ext uri="{FF2B5EF4-FFF2-40B4-BE49-F238E27FC236}">
                <a16:creationId xmlns:a16="http://schemas.microsoft.com/office/drawing/2014/main" id="{9A0819A7-2717-DB97-4F3E-D48EC0A2F1AA}"/>
              </a:ext>
            </a:extLst>
          </p:cNvPr>
          <p:cNvSpPr/>
          <p:nvPr/>
        </p:nvSpPr>
        <p:spPr>
          <a:xfrm>
            <a:off x="0" y="8832869"/>
            <a:ext cx="16257588" cy="1325544"/>
          </a:xfrm>
          <a:prstGeom prst="rect">
            <a:avLst/>
          </a:prstGeom>
          <a:blipFill dpi="0" rotWithShape="1">
            <a:blip r:embed="rId4" cstate="print"/>
            <a:srcRect/>
            <a:stretch>
              <a:fillRect/>
            </a:stretch>
          </a:blipFill>
        </p:spPr>
        <p:txBody>
          <a:bodyPr wrap="square" lIns="0" tIns="0" rIns="0" bIns="0" rtlCol="0"/>
          <a:lstStyle/>
          <a:p>
            <a:endParaRPr sz="3795"/>
          </a:p>
        </p:txBody>
      </p:sp>
      <p:pic>
        <p:nvPicPr>
          <p:cNvPr id="9" name="Picture 8" descr="A black and white sign with white text&#10;&#10;Description automatically generated">
            <a:extLst>
              <a:ext uri="{FF2B5EF4-FFF2-40B4-BE49-F238E27FC236}">
                <a16:creationId xmlns:a16="http://schemas.microsoft.com/office/drawing/2014/main" id="{CC04EF2E-7F6D-3848-77A8-77D332422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0" name="TextBox 9">
            <a:extLst>
              <a:ext uri="{FF2B5EF4-FFF2-40B4-BE49-F238E27FC236}">
                <a16:creationId xmlns:a16="http://schemas.microsoft.com/office/drawing/2014/main" id="{C288B31F-20A1-DCCB-1DD6-A66807E5D22D}"/>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7AF51A47-D540-4163-28A0-243E79EA6B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12" name="TextBox 11">
            <a:extLst>
              <a:ext uri="{FF2B5EF4-FFF2-40B4-BE49-F238E27FC236}">
                <a16:creationId xmlns:a16="http://schemas.microsoft.com/office/drawing/2014/main" id="{464D39C0-D730-CE4E-CD7E-AF80CD3C5010}"/>
              </a:ext>
            </a:extLst>
          </p:cNvPr>
          <p:cNvSpPr txBox="1"/>
          <p:nvPr/>
        </p:nvSpPr>
        <p:spPr>
          <a:xfrm>
            <a:off x="1017482" y="446270"/>
            <a:ext cx="11100547" cy="830997"/>
          </a:xfrm>
          <a:prstGeom prst="rect">
            <a:avLst/>
          </a:prstGeom>
          <a:noFill/>
        </p:spPr>
        <p:txBody>
          <a:bodyPr wrap="square">
            <a:spAutoFit/>
          </a:bodyPr>
          <a:lstStyle/>
          <a:p>
            <a:pPr marL="0" marR="7723" lvl="0" indent="0" algn="l" defTabSz="1267752" rtl="0" eaLnBrk="1" fontAlgn="auto" latinLnBrk="0" hangingPunct="1">
              <a:lnSpc>
                <a:spcPct val="100000"/>
              </a:lnSpc>
              <a:spcBef>
                <a:spcPts val="152"/>
              </a:spcBef>
              <a:spcAft>
                <a:spcPts val="0"/>
              </a:spcAft>
              <a:buClrTx/>
              <a:buSzTx/>
              <a:buFontTx/>
              <a:buNone/>
              <a:tabLst/>
              <a:defRPr/>
            </a:pPr>
            <a:r>
              <a:rPr kumimoji="0" lang="en-IE" sz="4800" b="1" u="none" strike="noStrike" kern="1200" cap="none" spc="357" normalizeH="0" baseline="0" noProof="0" dirty="0">
                <a:ln>
                  <a:noFill/>
                </a:ln>
                <a:solidFill>
                  <a:srgbClr val="077960"/>
                </a:solidFill>
                <a:effectLst/>
                <a:uLnTx/>
                <a:uFillTx/>
                <a:latin typeface="Inter ExtraBold" panose="02000503000000020004" pitchFamily="2" charset="0"/>
                <a:ea typeface="Inter ExtraBold" panose="02000503000000020004" pitchFamily="2" charset="0"/>
                <a:cs typeface="Inter"/>
              </a:rPr>
              <a:t>Residencies</a:t>
            </a:r>
            <a:endParaRPr kumimoji="0" lang="en-IE" sz="4800" b="1" u="none" strike="noStrike" kern="1200" cap="none" spc="342" normalizeH="0" baseline="0" noProof="0" dirty="0">
              <a:ln>
                <a:noFill/>
              </a:ln>
              <a:solidFill>
                <a:srgbClr val="077960"/>
              </a:solidFill>
              <a:effectLst/>
              <a:uLnTx/>
              <a:uFillTx/>
              <a:latin typeface="Inter ExtraBold" panose="02000503000000020004" pitchFamily="2" charset="0"/>
              <a:ea typeface="Inter ExtraBold" panose="02000503000000020004" pitchFamily="2" charset="0"/>
              <a:cs typeface="Inter"/>
            </a:endParaRPr>
          </a:p>
        </p:txBody>
      </p:sp>
      <p:sp>
        <p:nvSpPr>
          <p:cNvPr id="15" name="Rounded Rectangle 14">
            <a:extLst>
              <a:ext uri="{FF2B5EF4-FFF2-40B4-BE49-F238E27FC236}">
                <a16:creationId xmlns:a16="http://schemas.microsoft.com/office/drawing/2014/main" id="{39E17FB0-3264-0A60-4D5C-C06A5697C918}"/>
              </a:ext>
            </a:extLst>
          </p:cNvPr>
          <p:cNvSpPr/>
          <p:nvPr/>
        </p:nvSpPr>
        <p:spPr>
          <a:xfrm>
            <a:off x="-954156" y="1935921"/>
            <a:ext cx="8758948" cy="3016409"/>
          </a:xfrm>
          <a:prstGeom prst="roundRect">
            <a:avLst/>
          </a:prstGeom>
          <a:gradFill flip="none" rotWithShape="1">
            <a:gsLst>
              <a:gs pos="0">
                <a:srgbClr val="0E1E2F"/>
              </a:gs>
              <a:gs pos="50000">
                <a:srgbClr val="0B7559"/>
              </a:gs>
              <a:gs pos="100000">
                <a:srgbClr val="A4D27E"/>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800">
                <a:latin typeface="Helvetica" pitchFamily="2" charset="0"/>
              </a:rPr>
              <a:t>All 5 Residencies </a:t>
            </a:r>
          </a:p>
          <a:p>
            <a:pPr algn="r"/>
            <a:r>
              <a:rPr lang="en-US" sz="2800">
                <a:latin typeface="Helvetica" pitchFamily="2" charset="0"/>
              </a:rPr>
              <a:t>are paid!</a:t>
            </a:r>
          </a:p>
        </p:txBody>
      </p:sp>
      <p:sp>
        <p:nvSpPr>
          <p:cNvPr id="17" name="Rounded Rectangle 16">
            <a:extLst>
              <a:ext uri="{FF2B5EF4-FFF2-40B4-BE49-F238E27FC236}">
                <a16:creationId xmlns:a16="http://schemas.microsoft.com/office/drawing/2014/main" id="{C3BD4D0A-6A4C-FE30-2752-8CCAA1C2C38E}"/>
              </a:ext>
            </a:extLst>
          </p:cNvPr>
          <p:cNvSpPr/>
          <p:nvPr/>
        </p:nvSpPr>
        <p:spPr>
          <a:xfrm>
            <a:off x="7917047" y="1935920"/>
            <a:ext cx="9496309" cy="3016409"/>
          </a:xfrm>
          <a:prstGeom prst="roundRect">
            <a:avLst/>
          </a:prstGeom>
          <a:gradFill>
            <a:gsLst>
              <a:gs pos="0">
                <a:srgbClr val="0E1E2F"/>
              </a:gs>
              <a:gs pos="50000">
                <a:srgbClr val="0B7559"/>
              </a:gs>
              <a:gs pos="100000">
                <a:srgbClr val="A4D27E"/>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latin typeface="Helvetica" pitchFamily="2" charset="0"/>
              </a:rPr>
              <a:t>Students rotate across </a:t>
            </a:r>
          </a:p>
          <a:p>
            <a:r>
              <a:rPr lang="en-US" sz="2800">
                <a:latin typeface="Helvetica" pitchFamily="2" charset="0"/>
              </a:rPr>
              <a:t>different companies for </a:t>
            </a:r>
          </a:p>
          <a:p>
            <a:r>
              <a:rPr lang="en-US" sz="2800">
                <a:latin typeface="Helvetica" pitchFamily="2" charset="0"/>
              </a:rPr>
              <a:t>Residencies 1 to 4</a:t>
            </a:r>
          </a:p>
        </p:txBody>
      </p:sp>
      <p:sp>
        <p:nvSpPr>
          <p:cNvPr id="18" name="Rounded Rectangle 17">
            <a:extLst>
              <a:ext uri="{FF2B5EF4-FFF2-40B4-BE49-F238E27FC236}">
                <a16:creationId xmlns:a16="http://schemas.microsoft.com/office/drawing/2014/main" id="{5539BE65-BEA6-A94D-8D2C-29293E82B204}"/>
              </a:ext>
            </a:extLst>
          </p:cNvPr>
          <p:cNvSpPr/>
          <p:nvPr/>
        </p:nvSpPr>
        <p:spPr>
          <a:xfrm>
            <a:off x="-954157" y="5157806"/>
            <a:ext cx="8758948" cy="3016409"/>
          </a:xfrm>
          <a:prstGeom prst="roundRect">
            <a:avLst/>
          </a:prstGeom>
          <a:gradFill flip="none" rotWithShape="1">
            <a:gsLst>
              <a:gs pos="0">
                <a:srgbClr val="0E1E2F"/>
              </a:gs>
              <a:gs pos="50000">
                <a:srgbClr val="0B7559"/>
              </a:gs>
              <a:gs pos="100000">
                <a:srgbClr val="A4D27E"/>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800">
                <a:latin typeface="Helvetica" pitchFamily="2" charset="0"/>
              </a:rPr>
              <a:t>We try to place two students</a:t>
            </a:r>
          </a:p>
          <a:p>
            <a:pPr algn="r"/>
            <a:r>
              <a:rPr lang="en-US" sz="2800">
                <a:latin typeface="Helvetica" pitchFamily="2" charset="0"/>
              </a:rPr>
              <a:t> per company</a:t>
            </a:r>
          </a:p>
          <a:p>
            <a:pPr algn="r"/>
            <a:r>
              <a:rPr lang="en-US" sz="2800">
                <a:latin typeface="Helvetica" pitchFamily="2" charset="0"/>
              </a:rPr>
              <a:t> for Residencies 1</a:t>
            </a:r>
          </a:p>
        </p:txBody>
      </p:sp>
      <p:sp>
        <p:nvSpPr>
          <p:cNvPr id="19" name="Rounded Rectangle 18">
            <a:extLst>
              <a:ext uri="{FF2B5EF4-FFF2-40B4-BE49-F238E27FC236}">
                <a16:creationId xmlns:a16="http://schemas.microsoft.com/office/drawing/2014/main" id="{096EC18A-5B59-68D1-2943-84DC5A8723B6}"/>
              </a:ext>
            </a:extLst>
          </p:cNvPr>
          <p:cNvSpPr/>
          <p:nvPr/>
        </p:nvSpPr>
        <p:spPr>
          <a:xfrm>
            <a:off x="7917048" y="5133759"/>
            <a:ext cx="9496308" cy="3016409"/>
          </a:xfrm>
          <a:prstGeom prst="roundRect">
            <a:avLst/>
          </a:prstGeom>
          <a:gradFill>
            <a:gsLst>
              <a:gs pos="0">
                <a:srgbClr val="0E1E2F"/>
              </a:gs>
              <a:gs pos="50000">
                <a:srgbClr val="0B7559"/>
              </a:gs>
              <a:gs pos="100000">
                <a:srgbClr val="A4D27E"/>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latin typeface="Helvetica" pitchFamily="2" charset="0"/>
              </a:rPr>
              <a:t>Matching is competitive:</a:t>
            </a:r>
          </a:p>
          <a:p>
            <a:r>
              <a:rPr lang="en-US" sz="2000">
                <a:latin typeface="Helvetica" pitchFamily="2" charset="0"/>
              </a:rPr>
              <a:t>Students choose the best companies, </a:t>
            </a:r>
          </a:p>
          <a:p>
            <a:r>
              <a:rPr lang="en-US" sz="2000">
                <a:latin typeface="Helvetica" pitchFamily="2" charset="0"/>
              </a:rPr>
              <a:t>companies get the best students</a:t>
            </a:r>
          </a:p>
        </p:txBody>
      </p:sp>
      <p:pic>
        <p:nvPicPr>
          <p:cNvPr id="21" name="Picture 20" descr="A hand holding a coin&#10;&#10;Description automatically generated">
            <a:extLst>
              <a:ext uri="{FF2B5EF4-FFF2-40B4-BE49-F238E27FC236}">
                <a16:creationId xmlns:a16="http://schemas.microsoft.com/office/drawing/2014/main" id="{6F9CA4D0-3837-42AA-7747-52FC18EB9CA8}"/>
              </a:ext>
            </a:extLst>
          </p:cNvPr>
          <p:cNvPicPr>
            <a:picLocks noChangeAspect="1"/>
          </p:cNvPicPr>
          <p:nvPr/>
        </p:nvPicPr>
        <p:blipFill>
          <a:blip r:embed="rId7"/>
          <a:stretch>
            <a:fillRect/>
          </a:stretch>
        </p:blipFill>
        <p:spPr>
          <a:xfrm>
            <a:off x="346782" y="2382486"/>
            <a:ext cx="2143184" cy="1815265"/>
          </a:xfrm>
          <a:prstGeom prst="rect">
            <a:avLst/>
          </a:prstGeom>
        </p:spPr>
      </p:pic>
      <p:pic>
        <p:nvPicPr>
          <p:cNvPr id="23" name="Picture 22" descr="A white graphic of a trophy&#10;&#10;Description automatically generated">
            <a:extLst>
              <a:ext uri="{FF2B5EF4-FFF2-40B4-BE49-F238E27FC236}">
                <a16:creationId xmlns:a16="http://schemas.microsoft.com/office/drawing/2014/main" id="{458F0242-248C-3D95-7060-BE37B02547AC}"/>
              </a:ext>
            </a:extLst>
          </p:cNvPr>
          <p:cNvPicPr>
            <a:picLocks noChangeAspect="1"/>
          </p:cNvPicPr>
          <p:nvPr/>
        </p:nvPicPr>
        <p:blipFill>
          <a:blip r:embed="rId8"/>
          <a:stretch>
            <a:fillRect/>
          </a:stretch>
        </p:blipFill>
        <p:spPr>
          <a:xfrm>
            <a:off x="13671161" y="5602634"/>
            <a:ext cx="2186937" cy="2234393"/>
          </a:xfrm>
          <a:prstGeom prst="rect">
            <a:avLst/>
          </a:prstGeom>
        </p:spPr>
      </p:pic>
      <p:pic>
        <p:nvPicPr>
          <p:cNvPr id="25" name="Picture 24" descr="A person and person with a sign&#10;&#10;Description automatically generated">
            <a:extLst>
              <a:ext uri="{FF2B5EF4-FFF2-40B4-BE49-F238E27FC236}">
                <a16:creationId xmlns:a16="http://schemas.microsoft.com/office/drawing/2014/main" id="{79B480D0-BCE5-88A3-F004-BB96D89E2796}"/>
              </a:ext>
            </a:extLst>
          </p:cNvPr>
          <p:cNvPicPr>
            <a:picLocks noChangeAspect="1"/>
          </p:cNvPicPr>
          <p:nvPr/>
        </p:nvPicPr>
        <p:blipFill>
          <a:blip r:embed="rId9"/>
          <a:stretch>
            <a:fillRect/>
          </a:stretch>
        </p:blipFill>
        <p:spPr>
          <a:xfrm>
            <a:off x="346782" y="5648233"/>
            <a:ext cx="1976362" cy="1955703"/>
          </a:xfrm>
          <a:prstGeom prst="rect">
            <a:avLst/>
          </a:prstGeom>
        </p:spPr>
      </p:pic>
      <p:pic>
        <p:nvPicPr>
          <p:cNvPr id="27" name="Picture 26" descr="A white circle with arrows&#10;&#10;Description automatically generated">
            <a:extLst>
              <a:ext uri="{FF2B5EF4-FFF2-40B4-BE49-F238E27FC236}">
                <a16:creationId xmlns:a16="http://schemas.microsoft.com/office/drawing/2014/main" id="{A63B4A45-091B-501D-3FDB-25D7098D6ADA}"/>
              </a:ext>
            </a:extLst>
          </p:cNvPr>
          <p:cNvPicPr>
            <a:picLocks noChangeAspect="1"/>
          </p:cNvPicPr>
          <p:nvPr/>
        </p:nvPicPr>
        <p:blipFill>
          <a:blip r:embed="rId10"/>
          <a:stretch>
            <a:fillRect/>
          </a:stretch>
        </p:blipFill>
        <p:spPr>
          <a:xfrm>
            <a:off x="13799630" y="2375207"/>
            <a:ext cx="1930000" cy="2015702"/>
          </a:xfrm>
          <a:prstGeom prst="rect">
            <a:avLst/>
          </a:prstGeom>
        </p:spPr>
      </p:pic>
      <p:sp>
        <p:nvSpPr>
          <p:cNvPr id="28" name="object 3">
            <a:extLst>
              <a:ext uri="{FF2B5EF4-FFF2-40B4-BE49-F238E27FC236}">
                <a16:creationId xmlns:a16="http://schemas.microsoft.com/office/drawing/2014/main" id="{76351185-0C1F-7430-0291-12D1CA5DCE3D}"/>
              </a:ext>
            </a:extLst>
          </p:cNvPr>
          <p:cNvSpPr/>
          <p:nvPr/>
        </p:nvSpPr>
        <p:spPr>
          <a:xfrm>
            <a:off x="16546170" y="-3095805"/>
            <a:ext cx="6834099" cy="2265521"/>
          </a:xfrm>
          <a:prstGeom prst="rect">
            <a:avLst/>
          </a:prstGeom>
          <a:blipFill dpi="0" rotWithShape="1">
            <a:blip r:embed="rId4" cstate="print"/>
            <a:srcRect/>
            <a:stretch>
              <a:fillRect/>
            </a:stretch>
          </a:blipFill>
        </p:spPr>
        <p:txBody>
          <a:bodyPr wrap="square" lIns="0" tIns="0" rIns="0" bIns="0" rtlCol="0"/>
          <a:lstStyle/>
          <a:p>
            <a:endParaRPr sz="3795"/>
          </a:p>
        </p:txBody>
      </p:sp>
    </p:spTree>
    <p:extLst>
      <p:ext uri="{BB962C8B-B14F-4D97-AF65-F5344CB8AC3E}">
        <p14:creationId xmlns:p14="http://schemas.microsoft.com/office/powerpoint/2010/main" val="256676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een and blue gradient&#10;&#10;Description automatically generated">
            <a:extLst>
              <a:ext uri="{FF2B5EF4-FFF2-40B4-BE49-F238E27FC236}">
                <a16:creationId xmlns:a16="http://schemas.microsoft.com/office/drawing/2014/main" id="{C12B9C03-591F-C252-15AD-7CCCEF28BE67}"/>
              </a:ext>
            </a:extLst>
          </p:cNvPr>
          <p:cNvPicPr>
            <a:picLocks noChangeAspect="1"/>
          </p:cNvPicPr>
          <p:nvPr/>
        </p:nvPicPr>
        <p:blipFill>
          <a:blip r:embed="rId3"/>
          <a:stretch>
            <a:fillRect/>
          </a:stretch>
        </p:blipFill>
        <p:spPr>
          <a:xfrm>
            <a:off x="-20316" y="0"/>
            <a:ext cx="16265356" cy="9149263"/>
          </a:xfrm>
          <a:prstGeom prst="rect">
            <a:avLst/>
          </a:prstGeom>
        </p:spPr>
      </p:pic>
      <p:pic>
        <p:nvPicPr>
          <p:cNvPr id="15" name="Picture 14" descr="A picture containing text, sign, clipart&#10;&#10;Description automatically generated">
            <a:extLst>
              <a:ext uri="{FF2B5EF4-FFF2-40B4-BE49-F238E27FC236}">
                <a16:creationId xmlns:a16="http://schemas.microsoft.com/office/drawing/2014/main" id="{1AD56C0E-1764-DD35-F09C-7F617DED6C1D}"/>
              </a:ext>
            </a:extLst>
          </p:cNvPr>
          <p:cNvPicPr>
            <a:picLocks noChangeAspect="1"/>
          </p:cNvPicPr>
          <p:nvPr/>
        </p:nvPicPr>
        <p:blipFill rotWithShape="1">
          <a:blip r:embed="rId4"/>
          <a:srcRect l="48750" t="-1048" r="4858" b="1048"/>
          <a:stretch/>
        </p:blipFill>
        <p:spPr>
          <a:xfrm>
            <a:off x="1347533" y="8832869"/>
            <a:ext cx="2284867" cy="1042950"/>
          </a:xfrm>
          <a:prstGeom prst="rect">
            <a:avLst/>
          </a:prstGeom>
        </p:spPr>
      </p:pic>
      <p:sp>
        <p:nvSpPr>
          <p:cNvPr id="16" name="TextBox 15">
            <a:extLst>
              <a:ext uri="{FF2B5EF4-FFF2-40B4-BE49-F238E27FC236}">
                <a16:creationId xmlns:a16="http://schemas.microsoft.com/office/drawing/2014/main" id="{94877BD2-B79C-B1F8-9C29-99889B6D3081}"/>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17" name="object 3">
            <a:extLst>
              <a:ext uri="{FF2B5EF4-FFF2-40B4-BE49-F238E27FC236}">
                <a16:creationId xmlns:a16="http://schemas.microsoft.com/office/drawing/2014/main" id="{25FA39FA-5344-B34C-3EC5-D86973A906F2}"/>
              </a:ext>
            </a:extLst>
          </p:cNvPr>
          <p:cNvSpPr/>
          <p:nvPr/>
        </p:nvSpPr>
        <p:spPr>
          <a:xfrm>
            <a:off x="0" y="8832869"/>
            <a:ext cx="16257588" cy="1325544"/>
          </a:xfrm>
          <a:prstGeom prst="rect">
            <a:avLst/>
          </a:prstGeom>
          <a:blipFill dpi="0" rotWithShape="1">
            <a:blip r:embed="rId5" cstate="print"/>
            <a:srcRect/>
            <a:stretch>
              <a:fillRect/>
            </a:stretch>
          </a:blipFill>
        </p:spPr>
        <p:txBody>
          <a:bodyPr wrap="square" lIns="0" tIns="0" rIns="0" bIns="0" rtlCol="0"/>
          <a:lstStyle/>
          <a:p>
            <a:endParaRPr sz="3795"/>
          </a:p>
        </p:txBody>
      </p:sp>
      <p:pic>
        <p:nvPicPr>
          <p:cNvPr id="18" name="Picture 17" descr="A black and white sign with white text&#10;&#10;Description automatically generated">
            <a:extLst>
              <a:ext uri="{FF2B5EF4-FFF2-40B4-BE49-F238E27FC236}">
                <a16:creationId xmlns:a16="http://schemas.microsoft.com/office/drawing/2014/main" id="{486670BC-8CFE-27F1-333B-BDE112258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sp>
        <p:nvSpPr>
          <p:cNvPr id="19" name="TextBox 18">
            <a:extLst>
              <a:ext uri="{FF2B5EF4-FFF2-40B4-BE49-F238E27FC236}">
                <a16:creationId xmlns:a16="http://schemas.microsoft.com/office/drawing/2014/main" id="{7920FE63-9601-8173-CACC-C96D2A45CF6A}"/>
              </a:ext>
            </a:extLst>
          </p:cNvPr>
          <p:cNvSpPr txBox="1"/>
          <p:nvPr/>
        </p:nvSpPr>
        <p:spPr>
          <a:xfrm>
            <a:off x="1808912" y="9182528"/>
            <a:ext cx="8136082" cy="523220"/>
          </a:xfrm>
          <a:prstGeom prst="rect">
            <a:avLst/>
          </a:prstGeom>
          <a:noFill/>
        </p:spPr>
        <p:txBody>
          <a:bodyPr wrap="square">
            <a:spAutoFit/>
          </a:bodyPr>
          <a:lstStyle/>
          <a:p>
            <a:r>
              <a:rPr lang="en-IE" sz="2800" spc="23">
                <a:solidFill>
                  <a:srgbClr val="FFFFFF"/>
                </a:solidFill>
                <a:latin typeface="Helvetica" pitchFamily="2" charset="0"/>
                <a:cs typeface="Inter"/>
              </a:rPr>
              <a:t>[</a:t>
            </a:r>
            <a:r>
              <a:rPr lang="en-IE" sz="2800" spc="38">
                <a:solidFill>
                  <a:srgbClr val="FFFFFF"/>
                </a:solidFill>
                <a:latin typeface="18 PT. HELVETICA* 35 THIN  5547" pitchFamily="2" charset="0"/>
                <a:cs typeface="Inter"/>
              </a:rPr>
              <a:t>LM173]</a:t>
            </a:r>
            <a:endParaRPr lang="en-US"/>
          </a:p>
        </p:txBody>
      </p:sp>
      <p:pic>
        <p:nvPicPr>
          <p:cNvPr id="20" name="Picture 19" descr="A black and white sign with white text&#10;&#10;Description automatically generated">
            <a:extLst>
              <a:ext uri="{FF2B5EF4-FFF2-40B4-BE49-F238E27FC236}">
                <a16:creationId xmlns:a16="http://schemas.microsoft.com/office/drawing/2014/main" id="{A877DEF8-6602-D803-2566-A0377350C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pic>
        <p:nvPicPr>
          <p:cNvPr id="5" name="Picture 4" descr="A screen shot of a computer&#10;&#10;Description automatically generated">
            <a:extLst>
              <a:ext uri="{FF2B5EF4-FFF2-40B4-BE49-F238E27FC236}">
                <a16:creationId xmlns:a16="http://schemas.microsoft.com/office/drawing/2014/main" id="{50C29CC2-39B8-28D6-4560-8C28EA8E17A2}"/>
              </a:ext>
            </a:extLst>
          </p:cNvPr>
          <p:cNvPicPr>
            <a:picLocks noChangeAspect="1"/>
          </p:cNvPicPr>
          <p:nvPr/>
        </p:nvPicPr>
        <p:blipFill>
          <a:blip r:embed="rId8"/>
          <a:stretch>
            <a:fillRect/>
          </a:stretch>
        </p:blipFill>
        <p:spPr>
          <a:xfrm>
            <a:off x="710021" y="260601"/>
            <a:ext cx="15298022" cy="86051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657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1B8E0-E5BA-B7A5-5C6C-347A54B262F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9D4C606-712B-AB35-AAA9-61DE2CA444BF}"/>
              </a:ext>
            </a:extLst>
          </p:cNvPr>
          <p:cNvSpPr/>
          <p:nvPr/>
        </p:nvSpPr>
        <p:spPr>
          <a:xfrm>
            <a:off x="-28723" y="506760"/>
            <a:ext cx="16257586" cy="9144893"/>
          </a:xfrm>
          <a:prstGeom prst="rect">
            <a:avLst/>
          </a:prstGeom>
          <a:gradFill flip="none" rotWithShape="1">
            <a:gsLst>
              <a:gs pos="0">
                <a:srgbClr val="0C1C2E"/>
              </a:gs>
              <a:gs pos="50000">
                <a:srgbClr val="195271"/>
              </a:gs>
              <a:gs pos="100000">
                <a:schemeClr val="accent4">
                  <a:lumMod val="75000"/>
                </a:schemeClr>
              </a:gs>
            </a:gsLst>
            <a:lin ang="54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2" name="Rectangle 1">
            <a:extLst>
              <a:ext uri="{FF2B5EF4-FFF2-40B4-BE49-F238E27FC236}">
                <a16:creationId xmlns:a16="http://schemas.microsoft.com/office/drawing/2014/main" id="{F63480E0-3CCE-FABD-8541-207AC0DEE13A}"/>
              </a:ext>
            </a:extLst>
          </p:cNvPr>
          <p:cNvSpPr/>
          <p:nvPr/>
        </p:nvSpPr>
        <p:spPr>
          <a:xfrm>
            <a:off x="0" y="0"/>
            <a:ext cx="16257588" cy="10363200"/>
          </a:xfrm>
          <a:prstGeom prst="rect">
            <a:avLst/>
          </a:prstGeom>
          <a:solidFill>
            <a:srgbClr val="1952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28"/>
          </a:p>
        </p:txBody>
      </p:sp>
      <p:sp>
        <p:nvSpPr>
          <p:cNvPr id="181" name="TextBox 180">
            <a:extLst>
              <a:ext uri="{FF2B5EF4-FFF2-40B4-BE49-F238E27FC236}">
                <a16:creationId xmlns:a16="http://schemas.microsoft.com/office/drawing/2014/main" id="{BF446195-F144-A132-FEE5-D6DDEE6A6477}"/>
              </a:ext>
            </a:extLst>
          </p:cNvPr>
          <p:cNvSpPr txBox="1"/>
          <p:nvPr/>
        </p:nvSpPr>
        <p:spPr>
          <a:xfrm>
            <a:off x="2984684" y="834867"/>
            <a:ext cx="10288221" cy="646331"/>
          </a:xfrm>
          <a:prstGeom prst="rect">
            <a:avLst/>
          </a:prstGeom>
          <a:noFill/>
        </p:spPr>
        <p:txBody>
          <a:bodyPr wrap="square" rtlCol="0">
            <a:spAutoFit/>
          </a:bodyPr>
          <a:lstStyle/>
          <a:p>
            <a:pPr algn="ctr"/>
            <a:r>
              <a:rPr lang="en-US" sz="3600" b="1" dirty="0">
                <a:solidFill>
                  <a:schemeClr val="bg1"/>
                </a:solidFill>
                <a:latin typeface="Inter ExtraBold" panose="02000503000000020004" pitchFamily="2" charset="0"/>
                <a:ea typeface="Inter ExtraBold" panose="02000503000000020004" pitchFamily="2" charset="0"/>
              </a:rPr>
              <a:t>[Current ISE Residency Partners]</a:t>
            </a:r>
          </a:p>
        </p:txBody>
      </p:sp>
      <p:pic>
        <p:nvPicPr>
          <p:cNvPr id="17" name="Picture 16" descr="A logo of a company&#10;&#10;Description automatically generated">
            <a:extLst>
              <a:ext uri="{FF2B5EF4-FFF2-40B4-BE49-F238E27FC236}">
                <a16:creationId xmlns:a16="http://schemas.microsoft.com/office/drawing/2014/main" id="{B9EFD017-90E7-7C5A-AA1E-695146BA09BC}"/>
              </a:ext>
            </a:extLst>
          </p:cNvPr>
          <p:cNvPicPr>
            <a:picLocks noChangeAspect="1"/>
          </p:cNvPicPr>
          <p:nvPr/>
        </p:nvPicPr>
        <p:blipFill>
          <a:blip r:embed="rId3"/>
          <a:stretch>
            <a:fillRect/>
          </a:stretch>
        </p:blipFill>
        <p:spPr>
          <a:xfrm>
            <a:off x="8180028" y="3178916"/>
            <a:ext cx="1572259" cy="1572259"/>
          </a:xfrm>
          <a:prstGeom prst="rect">
            <a:avLst/>
          </a:prstGeom>
        </p:spPr>
      </p:pic>
      <p:pic>
        <p:nvPicPr>
          <p:cNvPr id="18" name="Picture 17" descr="A white text on a black background&#10;&#10;Description automatically generated">
            <a:extLst>
              <a:ext uri="{FF2B5EF4-FFF2-40B4-BE49-F238E27FC236}">
                <a16:creationId xmlns:a16="http://schemas.microsoft.com/office/drawing/2014/main" id="{6EFB06CC-07C5-6A75-898E-BB46C8E178EB}"/>
              </a:ext>
            </a:extLst>
          </p:cNvPr>
          <p:cNvPicPr>
            <a:picLocks noChangeAspect="1"/>
          </p:cNvPicPr>
          <p:nvPr/>
        </p:nvPicPr>
        <p:blipFill>
          <a:blip r:embed="rId4"/>
          <a:stretch>
            <a:fillRect/>
          </a:stretch>
        </p:blipFill>
        <p:spPr>
          <a:xfrm>
            <a:off x="2516553" y="1812825"/>
            <a:ext cx="1572259" cy="1572259"/>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A1F9B098-EEFF-7347-D9D6-EA2CE769CD35}"/>
              </a:ext>
            </a:extLst>
          </p:cNvPr>
          <p:cNvPicPr>
            <a:picLocks noChangeAspect="1"/>
          </p:cNvPicPr>
          <p:nvPr/>
        </p:nvPicPr>
        <p:blipFill>
          <a:blip r:embed="rId5"/>
          <a:stretch>
            <a:fillRect/>
          </a:stretch>
        </p:blipFill>
        <p:spPr>
          <a:xfrm>
            <a:off x="4915247" y="1812825"/>
            <a:ext cx="1572259" cy="1572259"/>
          </a:xfrm>
          <a:prstGeom prst="rect">
            <a:avLst/>
          </a:prstGeom>
        </p:spPr>
      </p:pic>
      <p:pic>
        <p:nvPicPr>
          <p:cNvPr id="20" name="Picture 19" descr="A white text on a black background&#10;&#10;Description automatically generated">
            <a:extLst>
              <a:ext uri="{FF2B5EF4-FFF2-40B4-BE49-F238E27FC236}">
                <a16:creationId xmlns:a16="http://schemas.microsoft.com/office/drawing/2014/main" id="{4A127B37-9881-381A-FD1D-58E2341577FE}"/>
              </a:ext>
            </a:extLst>
          </p:cNvPr>
          <p:cNvPicPr>
            <a:picLocks noChangeAspect="1"/>
          </p:cNvPicPr>
          <p:nvPr/>
        </p:nvPicPr>
        <p:blipFill>
          <a:blip r:embed="rId6"/>
          <a:stretch>
            <a:fillRect/>
          </a:stretch>
        </p:blipFill>
        <p:spPr>
          <a:xfrm>
            <a:off x="7313942" y="1812825"/>
            <a:ext cx="1572259" cy="1572259"/>
          </a:xfrm>
          <a:prstGeom prst="rect">
            <a:avLst/>
          </a:prstGeom>
        </p:spPr>
      </p:pic>
      <p:pic>
        <p:nvPicPr>
          <p:cNvPr id="21" name="Picture 20">
            <a:extLst>
              <a:ext uri="{FF2B5EF4-FFF2-40B4-BE49-F238E27FC236}">
                <a16:creationId xmlns:a16="http://schemas.microsoft.com/office/drawing/2014/main" id="{D4653569-36E6-673C-657D-66BCF55B62C4}"/>
              </a:ext>
            </a:extLst>
          </p:cNvPr>
          <p:cNvPicPr>
            <a:picLocks noChangeAspect="1"/>
          </p:cNvPicPr>
          <p:nvPr/>
        </p:nvPicPr>
        <p:blipFill>
          <a:blip r:embed="rId7"/>
          <a:stretch>
            <a:fillRect/>
          </a:stretch>
        </p:blipFill>
        <p:spPr>
          <a:xfrm>
            <a:off x="9712636" y="1812825"/>
            <a:ext cx="1572259" cy="1572259"/>
          </a:xfrm>
          <a:prstGeom prst="rect">
            <a:avLst/>
          </a:prstGeom>
        </p:spPr>
      </p:pic>
      <p:pic>
        <p:nvPicPr>
          <p:cNvPr id="25" name="Picture 24" descr="A black background with white text&#10;&#10;Description automatically generated">
            <a:extLst>
              <a:ext uri="{FF2B5EF4-FFF2-40B4-BE49-F238E27FC236}">
                <a16:creationId xmlns:a16="http://schemas.microsoft.com/office/drawing/2014/main" id="{A1F7B164-0FAD-3AC4-43D1-1071F0D5C6BF}"/>
              </a:ext>
            </a:extLst>
          </p:cNvPr>
          <p:cNvPicPr>
            <a:picLocks noChangeAspect="1"/>
          </p:cNvPicPr>
          <p:nvPr/>
        </p:nvPicPr>
        <p:blipFill>
          <a:blip r:embed="rId8"/>
          <a:stretch>
            <a:fillRect/>
          </a:stretch>
        </p:blipFill>
        <p:spPr>
          <a:xfrm>
            <a:off x="4140342" y="3178916"/>
            <a:ext cx="1572259" cy="1572259"/>
          </a:xfrm>
          <a:prstGeom prst="rect">
            <a:avLst/>
          </a:prstGeom>
        </p:spPr>
      </p:pic>
      <p:pic>
        <p:nvPicPr>
          <p:cNvPr id="26" name="Picture 25" descr="A white logo with a black background&#10;&#10;Description automatically generated">
            <a:extLst>
              <a:ext uri="{FF2B5EF4-FFF2-40B4-BE49-F238E27FC236}">
                <a16:creationId xmlns:a16="http://schemas.microsoft.com/office/drawing/2014/main" id="{888F89BB-FC0C-FA9F-1BA6-02D22102104D}"/>
              </a:ext>
            </a:extLst>
          </p:cNvPr>
          <p:cNvPicPr>
            <a:picLocks noChangeAspect="1"/>
          </p:cNvPicPr>
          <p:nvPr/>
        </p:nvPicPr>
        <p:blipFill>
          <a:blip r:embed="rId9"/>
          <a:stretch>
            <a:fillRect/>
          </a:stretch>
        </p:blipFill>
        <p:spPr>
          <a:xfrm>
            <a:off x="2120500" y="3178916"/>
            <a:ext cx="1572259" cy="1572259"/>
          </a:xfrm>
          <a:prstGeom prst="rect">
            <a:avLst/>
          </a:prstGeom>
        </p:spPr>
      </p:pic>
      <p:pic>
        <p:nvPicPr>
          <p:cNvPr id="27" name="Picture 26" descr="A black background with white text&#10;&#10;Description automatically generated">
            <a:extLst>
              <a:ext uri="{FF2B5EF4-FFF2-40B4-BE49-F238E27FC236}">
                <a16:creationId xmlns:a16="http://schemas.microsoft.com/office/drawing/2014/main" id="{192B1318-6AF7-AB1B-514B-93AD3B3D75AF}"/>
              </a:ext>
            </a:extLst>
          </p:cNvPr>
          <p:cNvPicPr>
            <a:picLocks noChangeAspect="1"/>
          </p:cNvPicPr>
          <p:nvPr/>
        </p:nvPicPr>
        <p:blipFill>
          <a:blip r:embed="rId10"/>
          <a:stretch>
            <a:fillRect/>
          </a:stretch>
        </p:blipFill>
        <p:spPr>
          <a:xfrm>
            <a:off x="2940687" y="4897869"/>
            <a:ext cx="1337361" cy="1337361"/>
          </a:xfrm>
          <a:prstGeom prst="rect">
            <a:avLst/>
          </a:prstGeom>
        </p:spPr>
      </p:pic>
      <p:pic>
        <p:nvPicPr>
          <p:cNvPr id="28" name="Picture 27" descr="A logo with a letter in a circle&#10;&#10;Description automatically generated">
            <a:extLst>
              <a:ext uri="{FF2B5EF4-FFF2-40B4-BE49-F238E27FC236}">
                <a16:creationId xmlns:a16="http://schemas.microsoft.com/office/drawing/2014/main" id="{340872D7-2B4A-4A3A-87BF-E4A54A1BDA7C}"/>
              </a:ext>
            </a:extLst>
          </p:cNvPr>
          <p:cNvPicPr>
            <a:picLocks noChangeAspect="1"/>
          </p:cNvPicPr>
          <p:nvPr/>
        </p:nvPicPr>
        <p:blipFill>
          <a:blip r:embed="rId11"/>
          <a:stretch>
            <a:fillRect/>
          </a:stretch>
        </p:blipFill>
        <p:spPr>
          <a:xfrm>
            <a:off x="1574822" y="4897868"/>
            <a:ext cx="1091352" cy="1091352"/>
          </a:xfrm>
          <a:prstGeom prst="rect">
            <a:avLst/>
          </a:prstGeom>
        </p:spPr>
      </p:pic>
      <p:pic>
        <p:nvPicPr>
          <p:cNvPr id="29" name="Picture 28" descr="A white logo with a black background&#10;&#10;Description automatically generated">
            <a:extLst>
              <a:ext uri="{FF2B5EF4-FFF2-40B4-BE49-F238E27FC236}">
                <a16:creationId xmlns:a16="http://schemas.microsoft.com/office/drawing/2014/main" id="{DD75223D-25A7-DD60-A340-511E90F53621}"/>
              </a:ext>
            </a:extLst>
          </p:cNvPr>
          <p:cNvPicPr>
            <a:picLocks noChangeAspect="1"/>
          </p:cNvPicPr>
          <p:nvPr/>
        </p:nvPicPr>
        <p:blipFill>
          <a:blip r:embed="rId12"/>
          <a:stretch>
            <a:fillRect/>
          </a:stretch>
        </p:blipFill>
        <p:spPr>
          <a:xfrm>
            <a:off x="10199871" y="3178916"/>
            <a:ext cx="1572259" cy="1572259"/>
          </a:xfrm>
          <a:prstGeom prst="rect">
            <a:avLst/>
          </a:prstGeom>
        </p:spPr>
      </p:pic>
      <p:pic>
        <p:nvPicPr>
          <p:cNvPr id="30" name="Picture 29" descr="A black background with white text&#10;&#10;Description automatically generated">
            <a:extLst>
              <a:ext uri="{FF2B5EF4-FFF2-40B4-BE49-F238E27FC236}">
                <a16:creationId xmlns:a16="http://schemas.microsoft.com/office/drawing/2014/main" id="{0846E593-4446-8314-C5A8-A1C6DA8655AD}"/>
              </a:ext>
            </a:extLst>
          </p:cNvPr>
          <p:cNvPicPr>
            <a:picLocks noChangeAspect="1"/>
          </p:cNvPicPr>
          <p:nvPr/>
        </p:nvPicPr>
        <p:blipFill>
          <a:blip r:embed="rId13"/>
          <a:stretch>
            <a:fillRect/>
          </a:stretch>
        </p:blipFill>
        <p:spPr>
          <a:xfrm>
            <a:off x="12111329" y="1812824"/>
            <a:ext cx="1572258" cy="1572258"/>
          </a:xfrm>
          <a:prstGeom prst="rect">
            <a:avLst/>
          </a:prstGeom>
        </p:spPr>
      </p:pic>
      <p:pic>
        <p:nvPicPr>
          <p:cNvPr id="31" name="Picture 30" descr="A black background with white text&#10;&#10;Description automatically generated">
            <a:extLst>
              <a:ext uri="{FF2B5EF4-FFF2-40B4-BE49-F238E27FC236}">
                <a16:creationId xmlns:a16="http://schemas.microsoft.com/office/drawing/2014/main" id="{2A335B22-6506-BD4B-489D-930703E44267}"/>
              </a:ext>
            </a:extLst>
          </p:cNvPr>
          <p:cNvPicPr>
            <a:picLocks noChangeAspect="1"/>
          </p:cNvPicPr>
          <p:nvPr/>
        </p:nvPicPr>
        <p:blipFill>
          <a:blip r:embed="rId14"/>
          <a:stretch>
            <a:fillRect/>
          </a:stretch>
        </p:blipFill>
        <p:spPr>
          <a:xfrm>
            <a:off x="4552558" y="4897868"/>
            <a:ext cx="972247" cy="972247"/>
          </a:xfrm>
          <a:prstGeom prst="rect">
            <a:avLst/>
          </a:prstGeom>
        </p:spPr>
      </p:pic>
      <p:pic>
        <p:nvPicPr>
          <p:cNvPr id="32" name="Picture 31" descr="A white logo with black background&#10;&#10;Description automatically generated">
            <a:extLst>
              <a:ext uri="{FF2B5EF4-FFF2-40B4-BE49-F238E27FC236}">
                <a16:creationId xmlns:a16="http://schemas.microsoft.com/office/drawing/2014/main" id="{5BBADDCC-6AD4-70DB-B00C-B944147A1866}"/>
              </a:ext>
            </a:extLst>
          </p:cNvPr>
          <p:cNvPicPr>
            <a:picLocks noChangeAspect="1"/>
          </p:cNvPicPr>
          <p:nvPr/>
        </p:nvPicPr>
        <p:blipFill>
          <a:blip r:embed="rId15"/>
          <a:stretch>
            <a:fillRect/>
          </a:stretch>
        </p:blipFill>
        <p:spPr>
          <a:xfrm>
            <a:off x="10786353" y="4897868"/>
            <a:ext cx="972247" cy="972247"/>
          </a:xfrm>
          <a:prstGeom prst="rect">
            <a:avLst/>
          </a:prstGeom>
        </p:spPr>
      </p:pic>
      <p:pic>
        <p:nvPicPr>
          <p:cNvPr id="33" name="Picture 32" descr="A white circle with a letter d in it&#10;&#10;Description automatically generated">
            <a:extLst>
              <a:ext uri="{FF2B5EF4-FFF2-40B4-BE49-F238E27FC236}">
                <a16:creationId xmlns:a16="http://schemas.microsoft.com/office/drawing/2014/main" id="{C4EFC09E-641D-E74A-7301-C49B826A0040}"/>
              </a:ext>
            </a:extLst>
          </p:cNvPr>
          <p:cNvPicPr>
            <a:picLocks noChangeAspect="1"/>
          </p:cNvPicPr>
          <p:nvPr/>
        </p:nvPicPr>
        <p:blipFill>
          <a:blip r:embed="rId16"/>
          <a:stretch>
            <a:fillRect/>
          </a:stretch>
        </p:blipFill>
        <p:spPr>
          <a:xfrm>
            <a:off x="7046076" y="4897868"/>
            <a:ext cx="972247" cy="972247"/>
          </a:xfrm>
          <a:prstGeom prst="rect">
            <a:avLst/>
          </a:prstGeom>
        </p:spPr>
      </p:pic>
      <p:pic>
        <p:nvPicPr>
          <p:cNvPr id="34" name="Picture 33" descr="A white logo with a black background&#10;&#10;Description automatically generated">
            <a:extLst>
              <a:ext uri="{FF2B5EF4-FFF2-40B4-BE49-F238E27FC236}">
                <a16:creationId xmlns:a16="http://schemas.microsoft.com/office/drawing/2014/main" id="{BA3D3E06-5917-0921-3A8E-B67C9FF3F2B1}"/>
              </a:ext>
            </a:extLst>
          </p:cNvPr>
          <p:cNvPicPr>
            <a:picLocks noChangeAspect="1"/>
          </p:cNvPicPr>
          <p:nvPr/>
        </p:nvPicPr>
        <p:blipFill>
          <a:blip r:embed="rId17"/>
          <a:stretch>
            <a:fillRect/>
          </a:stretch>
        </p:blipFill>
        <p:spPr>
          <a:xfrm>
            <a:off x="8292835" y="4897868"/>
            <a:ext cx="972247" cy="972247"/>
          </a:xfrm>
          <a:prstGeom prst="rect">
            <a:avLst/>
          </a:prstGeom>
        </p:spPr>
      </p:pic>
      <p:pic>
        <p:nvPicPr>
          <p:cNvPr id="35" name="Picture 34" descr="A white logo with black background&#10;&#10;Description automatically generated">
            <a:extLst>
              <a:ext uri="{FF2B5EF4-FFF2-40B4-BE49-F238E27FC236}">
                <a16:creationId xmlns:a16="http://schemas.microsoft.com/office/drawing/2014/main" id="{1900425E-BA64-B515-FC82-C2EC16D0AA72}"/>
              </a:ext>
            </a:extLst>
          </p:cNvPr>
          <p:cNvPicPr>
            <a:picLocks noChangeAspect="1"/>
          </p:cNvPicPr>
          <p:nvPr/>
        </p:nvPicPr>
        <p:blipFill>
          <a:blip r:embed="rId18"/>
          <a:stretch>
            <a:fillRect/>
          </a:stretch>
        </p:blipFill>
        <p:spPr>
          <a:xfrm>
            <a:off x="9539594" y="4897868"/>
            <a:ext cx="972247" cy="972247"/>
          </a:xfrm>
          <a:prstGeom prst="rect">
            <a:avLst/>
          </a:prstGeom>
        </p:spPr>
      </p:pic>
      <p:pic>
        <p:nvPicPr>
          <p:cNvPr id="36" name="Picture 35" descr="A logo of a lighthouse&#10;&#10;Description automatically generated">
            <a:extLst>
              <a:ext uri="{FF2B5EF4-FFF2-40B4-BE49-F238E27FC236}">
                <a16:creationId xmlns:a16="http://schemas.microsoft.com/office/drawing/2014/main" id="{AE527F81-780E-0F1A-6A49-A5FD764CC167}"/>
              </a:ext>
            </a:extLst>
          </p:cNvPr>
          <p:cNvPicPr>
            <a:picLocks noChangeAspect="1"/>
          </p:cNvPicPr>
          <p:nvPr/>
        </p:nvPicPr>
        <p:blipFill>
          <a:blip r:embed="rId19"/>
          <a:stretch>
            <a:fillRect/>
          </a:stretch>
        </p:blipFill>
        <p:spPr>
          <a:xfrm>
            <a:off x="5799317" y="4897868"/>
            <a:ext cx="972247" cy="972247"/>
          </a:xfrm>
          <a:prstGeom prst="rect">
            <a:avLst/>
          </a:prstGeom>
        </p:spPr>
      </p:pic>
      <p:pic>
        <p:nvPicPr>
          <p:cNvPr id="37" name="Picture 36" descr="White text on a black background&#10;&#10;Description automatically generated">
            <a:extLst>
              <a:ext uri="{FF2B5EF4-FFF2-40B4-BE49-F238E27FC236}">
                <a16:creationId xmlns:a16="http://schemas.microsoft.com/office/drawing/2014/main" id="{6CBDC163-A47C-056F-95CD-596A336CCB4F}"/>
              </a:ext>
            </a:extLst>
          </p:cNvPr>
          <p:cNvPicPr>
            <a:picLocks noChangeAspect="1"/>
          </p:cNvPicPr>
          <p:nvPr/>
        </p:nvPicPr>
        <p:blipFill>
          <a:blip r:embed="rId20"/>
          <a:stretch>
            <a:fillRect/>
          </a:stretch>
        </p:blipFill>
        <p:spPr>
          <a:xfrm>
            <a:off x="13473781" y="4897868"/>
            <a:ext cx="972247" cy="972247"/>
          </a:xfrm>
          <a:prstGeom prst="rect">
            <a:avLst/>
          </a:prstGeom>
        </p:spPr>
      </p:pic>
      <p:pic>
        <p:nvPicPr>
          <p:cNvPr id="38" name="Picture 37" descr="A white letters on a black background&#10;&#10;Description automatically generated">
            <a:extLst>
              <a:ext uri="{FF2B5EF4-FFF2-40B4-BE49-F238E27FC236}">
                <a16:creationId xmlns:a16="http://schemas.microsoft.com/office/drawing/2014/main" id="{F0464E17-EA38-CF0B-0ED6-A6992D614055}"/>
              </a:ext>
            </a:extLst>
          </p:cNvPr>
          <p:cNvPicPr>
            <a:picLocks noChangeAspect="1"/>
          </p:cNvPicPr>
          <p:nvPr/>
        </p:nvPicPr>
        <p:blipFill>
          <a:blip r:embed="rId21"/>
          <a:stretch>
            <a:fillRect/>
          </a:stretch>
        </p:blipFill>
        <p:spPr>
          <a:xfrm>
            <a:off x="1619561" y="6191492"/>
            <a:ext cx="972247" cy="972247"/>
          </a:xfrm>
          <a:prstGeom prst="rect">
            <a:avLst/>
          </a:prstGeom>
        </p:spPr>
      </p:pic>
      <p:pic>
        <p:nvPicPr>
          <p:cNvPr id="39" name="Picture 38" descr="A black background with white text&#10;&#10;Description automatically generated">
            <a:extLst>
              <a:ext uri="{FF2B5EF4-FFF2-40B4-BE49-F238E27FC236}">
                <a16:creationId xmlns:a16="http://schemas.microsoft.com/office/drawing/2014/main" id="{591D19B4-F8C9-3F3D-4B3C-BE606A3A0BA7}"/>
              </a:ext>
            </a:extLst>
          </p:cNvPr>
          <p:cNvPicPr>
            <a:picLocks noChangeAspect="1"/>
          </p:cNvPicPr>
          <p:nvPr/>
        </p:nvPicPr>
        <p:blipFill>
          <a:blip r:embed="rId22"/>
          <a:stretch>
            <a:fillRect/>
          </a:stretch>
        </p:blipFill>
        <p:spPr>
          <a:xfrm>
            <a:off x="6136894" y="6191492"/>
            <a:ext cx="972247" cy="972247"/>
          </a:xfrm>
          <a:prstGeom prst="rect">
            <a:avLst/>
          </a:prstGeom>
        </p:spPr>
      </p:pic>
      <p:pic>
        <p:nvPicPr>
          <p:cNvPr id="41" name="Picture 40" descr="A black and white logo&#10;&#10;Description automatically generated">
            <a:extLst>
              <a:ext uri="{FF2B5EF4-FFF2-40B4-BE49-F238E27FC236}">
                <a16:creationId xmlns:a16="http://schemas.microsoft.com/office/drawing/2014/main" id="{79B8F2DB-EA41-3B6E-7450-54E267F93956}"/>
              </a:ext>
            </a:extLst>
          </p:cNvPr>
          <p:cNvPicPr>
            <a:picLocks noChangeAspect="1"/>
          </p:cNvPicPr>
          <p:nvPr/>
        </p:nvPicPr>
        <p:blipFill>
          <a:blip r:embed="rId23"/>
          <a:stretch>
            <a:fillRect/>
          </a:stretch>
        </p:blipFill>
        <p:spPr>
          <a:xfrm>
            <a:off x="3125339" y="6191492"/>
            <a:ext cx="972247" cy="972247"/>
          </a:xfrm>
          <a:prstGeom prst="rect">
            <a:avLst/>
          </a:prstGeom>
        </p:spPr>
      </p:pic>
      <p:pic>
        <p:nvPicPr>
          <p:cNvPr id="42" name="Picture 41" descr="A logo with white circles and black background&#10;&#10;Description automatically generated">
            <a:extLst>
              <a:ext uri="{FF2B5EF4-FFF2-40B4-BE49-F238E27FC236}">
                <a16:creationId xmlns:a16="http://schemas.microsoft.com/office/drawing/2014/main" id="{614C739E-4488-DDF1-D149-4464F1282234}"/>
              </a:ext>
            </a:extLst>
          </p:cNvPr>
          <p:cNvPicPr>
            <a:picLocks noChangeAspect="1"/>
          </p:cNvPicPr>
          <p:nvPr/>
        </p:nvPicPr>
        <p:blipFill>
          <a:blip r:embed="rId24"/>
          <a:stretch>
            <a:fillRect/>
          </a:stretch>
        </p:blipFill>
        <p:spPr>
          <a:xfrm>
            <a:off x="7642672" y="6191492"/>
            <a:ext cx="972247" cy="972247"/>
          </a:xfrm>
          <a:prstGeom prst="rect">
            <a:avLst/>
          </a:prstGeom>
        </p:spPr>
      </p:pic>
      <p:pic>
        <p:nvPicPr>
          <p:cNvPr id="44" name="Picture 43" descr="A white text on a black background&#10;&#10;Description automatically generated">
            <a:extLst>
              <a:ext uri="{FF2B5EF4-FFF2-40B4-BE49-F238E27FC236}">
                <a16:creationId xmlns:a16="http://schemas.microsoft.com/office/drawing/2014/main" id="{F5AFA4DA-FC98-3A17-2E48-967C9D83AB29}"/>
              </a:ext>
            </a:extLst>
          </p:cNvPr>
          <p:cNvPicPr>
            <a:picLocks noChangeAspect="1"/>
          </p:cNvPicPr>
          <p:nvPr/>
        </p:nvPicPr>
        <p:blipFill>
          <a:blip r:embed="rId25"/>
          <a:stretch>
            <a:fillRect/>
          </a:stretch>
        </p:blipFill>
        <p:spPr>
          <a:xfrm>
            <a:off x="4631116" y="6191492"/>
            <a:ext cx="972247" cy="972247"/>
          </a:xfrm>
          <a:prstGeom prst="rect">
            <a:avLst/>
          </a:prstGeom>
        </p:spPr>
      </p:pic>
      <p:pic>
        <p:nvPicPr>
          <p:cNvPr id="45" name="Picture 44" descr="A white logo on a black background&#10;&#10;Description automatically generated">
            <a:extLst>
              <a:ext uri="{FF2B5EF4-FFF2-40B4-BE49-F238E27FC236}">
                <a16:creationId xmlns:a16="http://schemas.microsoft.com/office/drawing/2014/main" id="{8D8F7C48-AEB7-49E1-C744-1915B52D2EA1}"/>
              </a:ext>
            </a:extLst>
          </p:cNvPr>
          <p:cNvPicPr>
            <a:picLocks noChangeAspect="1"/>
          </p:cNvPicPr>
          <p:nvPr/>
        </p:nvPicPr>
        <p:blipFill>
          <a:blip r:embed="rId26"/>
          <a:stretch>
            <a:fillRect/>
          </a:stretch>
        </p:blipFill>
        <p:spPr>
          <a:xfrm>
            <a:off x="9148450" y="6191492"/>
            <a:ext cx="972247" cy="972247"/>
          </a:xfrm>
          <a:prstGeom prst="rect">
            <a:avLst/>
          </a:prstGeom>
        </p:spPr>
      </p:pic>
      <p:pic>
        <p:nvPicPr>
          <p:cNvPr id="46" name="Picture 45" descr="A white logo with a black background&#10;&#10;Description automatically generated">
            <a:extLst>
              <a:ext uri="{FF2B5EF4-FFF2-40B4-BE49-F238E27FC236}">
                <a16:creationId xmlns:a16="http://schemas.microsoft.com/office/drawing/2014/main" id="{530CAC53-8139-199D-EEA0-3C3FBA6CB831}"/>
              </a:ext>
            </a:extLst>
          </p:cNvPr>
          <p:cNvPicPr>
            <a:picLocks noChangeAspect="1"/>
          </p:cNvPicPr>
          <p:nvPr/>
        </p:nvPicPr>
        <p:blipFill>
          <a:blip r:embed="rId27"/>
          <a:stretch>
            <a:fillRect/>
          </a:stretch>
        </p:blipFill>
        <p:spPr>
          <a:xfrm>
            <a:off x="13665780" y="6191492"/>
            <a:ext cx="972247" cy="972247"/>
          </a:xfrm>
          <a:prstGeom prst="rect">
            <a:avLst/>
          </a:prstGeom>
        </p:spPr>
      </p:pic>
      <p:pic>
        <p:nvPicPr>
          <p:cNvPr id="47" name="Picture 46" descr="A white text on a black background&#10;&#10;Description automatically generated">
            <a:extLst>
              <a:ext uri="{FF2B5EF4-FFF2-40B4-BE49-F238E27FC236}">
                <a16:creationId xmlns:a16="http://schemas.microsoft.com/office/drawing/2014/main" id="{73BD7B3C-5E1F-4B7C-AD79-0036D272B91E}"/>
              </a:ext>
            </a:extLst>
          </p:cNvPr>
          <p:cNvPicPr>
            <a:picLocks noChangeAspect="1"/>
          </p:cNvPicPr>
          <p:nvPr/>
        </p:nvPicPr>
        <p:blipFill>
          <a:blip r:embed="rId28"/>
          <a:stretch>
            <a:fillRect/>
          </a:stretch>
        </p:blipFill>
        <p:spPr>
          <a:xfrm>
            <a:off x="12160005" y="6191492"/>
            <a:ext cx="972247" cy="972247"/>
          </a:xfrm>
          <a:prstGeom prst="rect">
            <a:avLst/>
          </a:prstGeom>
        </p:spPr>
      </p:pic>
      <p:pic>
        <p:nvPicPr>
          <p:cNvPr id="48" name="Picture 47" descr="A black background with white text&#10;&#10;Description automatically generated">
            <a:extLst>
              <a:ext uri="{FF2B5EF4-FFF2-40B4-BE49-F238E27FC236}">
                <a16:creationId xmlns:a16="http://schemas.microsoft.com/office/drawing/2014/main" id="{E1485417-C310-9389-8CE5-2635948FB642}"/>
              </a:ext>
            </a:extLst>
          </p:cNvPr>
          <p:cNvPicPr>
            <a:picLocks noChangeAspect="1"/>
          </p:cNvPicPr>
          <p:nvPr/>
        </p:nvPicPr>
        <p:blipFill>
          <a:blip r:embed="rId29"/>
          <a:stretch>
            <a:fillRect/>
          </a:stretch>
        </p:blipFill>
        <p:spPr>
          <a:xfrm>
            <a:off x="10654227" y="6191492"/>
            <a:ext cx="972247" cy="972247"/>
          </a:xfrm>
          <a:prstGeom prst="rect">
            <a:avLst/>
          </a:prstGeom>
        </p:spPr>
      </p:pic>
      <p:pic>
        <p:nvPicPr>
          <p:cNvPr id="69" name="Picture 68" descr="A white circle with a black background&#10;&#10;Description automatically generated">
            <a:extLst>
              <a:ext uri="{FF2B5EF4-FFF2-40B4-BE49-F238E27FC236}">
                <a16:creationId xmlns:a16="http://schemas.microsoft.com/office/drawing/2014/main" id="{38370B5C-E308-537B-6521-8E9783CF7FFC}"/>
              </a:ext>
            </a:extLst>
          </p:cNvPr>
          <p:cNvPicPr>
            <a:picLocks noChangeAspect="1"/>
          </p:cNvPicPr>
          <p:nvPr/>
        </p:nvPicPr>
        <p:blipFill>
          <a:blip r:embed="rId30"/>
          <a:stretch>
            <a:fillRect/>
          </a:stretch>
        </p:blipFill>
        <p:spPr>
          <a:xfrm>
            <a:off x="12219715" y="3178915"/>
            <a:ext cx="1463874" cy="1463874"/>
          </a:xfrm>
          <a:prstGeom prst="rect">
            <a:avLst/>
          </a:prstGeom>
        </p:spPr>
      </p:pic>
      <p:pic>
        <p:nvPicPr>
          <p:cNvPr id="70" name="Picture 69" descr="A white text on a black background&#10;&#10;Description automatically generated">
            <a:extLst>
              <a:ext uri="{FF2B5EF4-FFF2-40B4-BE49-F238E27FC236}">
                <a16:creationId xmlns:a16="http://schemas.microsoft.com/office/drawing/2014/main" id="{3D6E7DC8-F189-0EBB-9150-8C1A2F26ED52}"/>
              </a:ext>
            </a:extLst>
          </p:cNvPr>
          <p:cNvPicPr>
            <a:picLocks noChangeAspect="1"/>
          </p:cNvPicPr>
          <p:nvPr/>
        </p:nvPicPr>
        <p:blipFill>
          <a:blip r:embed="rId31"/>
          <a:stretch>
            <a:fillRect/>
          </a:stretch>
        </p:blipFill>
        <p:spPr>
          <a:xfrm>
            <a:off x="6019509" y="7302612"/>
            <a:ext cx="972247" cy="972247"/>
          </a:xfrm>
          <a:prstGeom prst="rect">
            <a:avLst/>
          </a:prstGeom>
        </p:spPr>
      </p:pic>
      <p:pic>
        <p:nvPicPr>
          <p:cNvPr id="71" name="Picture 70" descr="A black and white logo&#10;&#10;Description automatically generated">
            <a:extLst>
              <a:ext uri="{FF2B5EF4-FFF2-40B4-BE49-F238E27FC236}">
                <a16:creationId xmlns:a16="http://schemas.microsoft.com/office/drawing/2014/main" id="{FFE71E5F-455B-1359-FF79-191A74967033}"/>
              </a:ext>
            </a:extLst>
          </p:cNvPr>
          <p:cNvPicPr>
            <a:picLocks noChangeAspect="1"/>
          </p:cNvPicPr>
          <p:nvPr/>
        </p:nvPicPr>
        <p:blipFill>
          <a:blip r:embed="rId32"/>
          <a:stretch>
            <a:fillRect/>
          </a:stretch>
        </p:blipFill>
        <p:spPr>
          <a:xfrm>
            <a:off x="2946528" y="7302612"/>
            <a:ext cx="972247" cy="972247"/>
          </a:xfrm>
          <a:prstGeom prst="rect">
            <a:avLst/>
          </a:prstGeom>
        </p:spPr>
      </p:pic>
      <p:pic>
        <p:nvPicPr>
          <p:cNvPr id="72" name="Picture 71" descr="A logo on a black background&#10;&#10;Description automatically generated">
            <a:extLst>
              <a:ext uri="{FF2B5EF4-FFF2-40B4-BE49-F238E27FC236}">
                <a16:creationId xmlns:a16="http://schemas.microsoft.com/office/drawing/2014/main" id="{C267619D-B71F-E529-EB2A-2274441B9D81}"/>
              </a:ext>
            </a:extLst>
          </p:cNvPr>
          <p:cNvPicPr>
            <a:picLocks noChangeAspect="1"/>
          </p:cNvPicPr>
          <p:nvPr/>
        </p:nvPicPr>
        <p:blipFill>
          <a:blip r:embed="rId33"/>
          <a:stretch>
            <a:fillRect/>
          </a:stretch>
        </p:blipFill>
        <p:spPr>
          <a:xfrm>
            <a:off x="9039235" y="7302612"/>
            <a:ext cx="972247" cy="972247"/>
          </a:xfrm>
          <a:prstGeom prst="rect">
            <a:avLst/>
          </a:prstGeom>
        </p:spPr>
      </p:pic>
      <p:pic>
        <p:nvPicPr>
          <p:cNvPr id="73" name="Picture 72" descr="A white hexagons on a black background&#10;&#10;Description automatically generated">
            <a:extLst>
              <a:ext uri="{FF2B5EF4-FFF2-40B4-BE49-F238E27FC236}">
                <a16:creationId xmlns:a16="http://schemas.microsoft.com/office/drawing/2014/main" id="{13FAD67A-F2C1-47C3-C7EF-F60F5FA83191}"/>
              </a:ext>
            </a:extLst>
          </p:cNvPr>
          <p:cNvPicPr>
            <a:picLocks noChangeAspect="1"/>
          </p:cNvPicPr>
          <p:nvPr/>
        </p:nvPicPr>
        <p:blipFill>
          <a:blip r:embed="rId34"/>
          <a:stretch>
            <a:fillRect/>
          </a:stretch>
        </p:blipFill>
        <p:spPr>
          <a:xfrm>
            <a:off x="10549097" y="7302612"/>
            <a:ext cx="972247" cy="972247"/>
          </a:xfrm>
          <a:prstGeom prst="rect">
            <a:avLst/>
          </a:prstGeom>
        </p:spPr>
      </p:pic>
      <p:pic>
        <p:nvPicPr>
          <p:cNvPr id="74" name="Picture 73" descr="A black and white logo&#10;&#10;Description automatically generated">
            <a:extLst>
              <a:ext uri="{FF2B5EF4-FFF2-40B4-BE49-F238E27FC236}">
                <a16:creationId xmlns:a16="http://schemas.microsoft.com/office/drawing/2014/main" id="{538582D0-7DBE-7815-E9FF-A8516C73484C}"/>
              </a:ext>
            </a:extLst>
          </p:cNvPr>
          <p:cNvPicPr>
            <a:picLocks noChangeAspect="1"/>
          </p:cNvPicPr>
          <p:nvPr/>
        </p:nvPicPr>
        <p:blipFill>
          <a:blip r:embed="rId35"/>
          <a:stretch>
            <a:fillRect/>
          </a:stretch>
        </p:blipFill>
        <p:spPr>
          <a:xfrm>
            <a:off x="12058959" y="7302612"/>
            <a:ext cx="972247" cy="972247"/>
          </a:xfrm>
          <a:prstGeom prst="rect">
            <a:avLst/>
          </a:prstGeom>
        </p:spPr>
      </p:pic>
      <p:pic>
        <p:nvPicPr>
          <p:cNvPr id="75" name="Picture 74" descr="A black background with white text&#10;&#10;Description automatically generated">
            <a:extLst>
              <a:ext uri="{FF2B5EF4-FFF2-40B4-BE49-F238E27FC236}">
                <a16:creationId xmlns:a16="http://schemas.microsoft.com/office/drawing/2014/main" id="{C8B6F21A-CD23-4256-4A53-2AD34A92D094}"/>
              </a:ext>
            </a:extLst>
          </p:cNvPr>
          <p:cNvPicPr>
            <a:picLocks noChangeAspect="1"/>
          </p:cNvPicPr>
          <p:nvPr/>
        </p:nvPicPr>
        <p:blipFill>
          <a:blip r:embed="rId36"/>
          <a:stretch>
            <a:fillRect/>
          </a:stretch>
        </p:blipFill>
        <p:spPr>
          <a:xfrm>
            <a:off x="7529373" y="7302612"/>
            <a:ext cx="972247" cy="972247"/>
          </a:xfrm>
          <a:prstGeom prst="rect">
            <a:avLst/>
          </a:prstGeom>
        </p:spPr>
      </p:pic>
      <p:pic>
        <p:nvPicPr>
          <p:cNvPr id="76" name="Picture 75" descr="A black background with white text&#10;&#10;Description automatically generated">
            <a:extLst>
              <a:ext uri="{FF2B5EF4-FFF2-40B4-BE49-F238E27FC236}">
                <a16:creationId xmlns:a16="http://schemas.microsoft.com/office/drawing/2014/main" id="{A62680D8-01FE-604A-2555-82AAD4917B98}"/>
              </a:ext>
            </a:extLst>
          </p:cNvPr>
          <p:cNvPicPr>
            <a:picLocks noChangeAspect="1"/>
          </p:cNvPicPr>
          <p:nvPr/>
        </p:nvPicPr>
        <p:blipFill>
          <a:blip r:embed="rId37"/>
          <a:stretch>
            <a:fillRect/>
          </a:stretch>
        </p:blipFill>
        <p:spPr>
          <a:xfrm>
            <a:off x="1436665" y="7302612"/>
            <a:ext cx="972247" cy="972247"/>
          </a:xfrm>
          <a:prstGeom prst="rect">
            <a:avLst/>
          </a:prstGeom>
        </p:spPr>
      </p:pic>
      <p:pic>
        <p:nvPicPr>
          <p:cNvPr id="77" name="Picture 76" descr="A logo with white text&#10;&#10;Description automatically generated">
            <a:extLst>
              <a:ext uri="{FF2B5EF4-FFF2-40B4-BE49-F238E27FC236}">
                <a16:creationId xmlns:a16="http://schemas.microsoft.com/office/drawing/2014/main" id="{50FB0484-9109-264A-E936-3EACD0EFE87A}"/>
              </a:ext>
            </a:extLst>
          </p:cNvPr>
          <p:cNvPicPr>
            <a:picLocks noChangeAspect="1"/>
          </p:cNvPicPr>
          <p:nvPr/>
        </p:nvPicPr>
        <p:blipFill>
          <a:blip r:embed="rId38"/>
          <a:stretch>
            <a:fillRect/>
          </a:stretch>
        </p:blipFill>
        <p:spPr>
          <a:xfrm>
            <a:off x="4456391" y="7302613"/>
            <a:ext cx="1025504" cy="1025504"/>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A563EB80-3D01-146D-9571-C239AED25AFC}"/>
              </a:ext>
            </a:extLst>
          </p:cNvPr>
          <p:cNvPicPr>
            <a:picLocks noChangeAspect="1"/>
          </p:cNvPicPr>
          <p:nvPr/>
        </p:nvPicPr>
        <p:blipFill>
          <a:blip r:embed="rId39"/>
          <a:stretch>
            <a:fillRect/>
          </a:stretch>
        </p:blipFill>
        <p:spPr>
          <a:xfrm>
            <a:off x="12033112" y="4897868"/>
            <a:ext cx="1166157" cy="1166157"/>
          </a:xfrm>
          <a:prstGeom prst="rect">
            <a:avLst/>
          </a:prstGeom>
        </p:spPr>
      </p:pic>
      <p:pic>
        <p:nvPicPr>
          <p:cNvPr id="16" name="Picture 15" descr="A logo with white lines and a black background&#10;&#10;Description automatically generated">
            <a:extLst>
              <a:ext uri="{FF2B5EF4-FFF2-40B4-BE49-F238E27FC236}">
                <a16:creationId xmlns:a16="http://schemas.microsoft.com/office/drawing/2014/main" id="{EFB8965A-DA4E-1BE7-EB0A-037F8D12F6F0}"/>
              </a:ext>
            </a:extLst>
          </p:cNvPr>
          <p:cNvPicPr>
            <a:picLocks noChangeAspect="1"/>
          </p:cNvPicPr>
          <p:nvPr/>
        </p:nvPicPr>
        <p:blipFill>
          <a:blip r:embed="rId40"/>
          <a:stretch>
            <a:fillRect/>
          </a:stretch>
        </p:blipFill>
        <p:spPr>
          <a:xfrm>
            <a:off x="13568826" y="7302615"/>
            <a:ext cx="972248" cy="972248"/>
          </a:xfrm>
          <a:prstGeom prst="rect">
            <a:avLst/>
          </a:prstGeom>
        </p:spPr>
      </p:pic>
      <p:pic>
        <p:nvPicPr>
          <p:cNvPr id="23" name="Picture 22" descr="A white logo with a black background&#10;&#10;Description automatically generated">
            <a:extLst>
              <a:ext uri="{FF2B5EF4-FFF2-40B4-BE49-F238E27FC236}">
                <a16:creationId xmlns:a16="http://schemas.microsoft.com/office/drawing/2014/main" id="{E281C174-8BF1-51C3-1FB2-B05D53479B18}"/>
              </a:ext>
            </a:extLst>
          </p:cNvPr>
          <p:cNvPicPr>
            <a:picLocks noChangeAspect="1"/>
          </p:cNvPicPr>
          <p:nvPr/>
        </p:nvPicPr>
        <p:blipFill>
          <a:blip r:embed="rId41"/>
          <a:stretch>
            <a:fillRect/>
          </a:stretch>
        </p:blipFill>
        <p:spPr>
          <a:xfrm>
            <a:off x="6121092" y="3178916"/>
            <a:ext cx="1636342" cy="1636342"/>
          </a:xfrm>
          <a:prstGeom prst="rect">
            <a:avLst/>
          </a:prstGeom>
        </p:spPr>
      </p:pic>
      <p:pic>
        <p:nvPicPr>
          <p:cNvPr id="3" name="Picture 2" descr="A black and white logo&#10;&#10;Description automatically generated">
            <a:extLst>
              <a:ext uri="{FF2B5EF4-FFF2-40B4-BE49-F238E27FC236}">
                <a16:creationId xmlns:a16="http://schemas.microsoft.com/office/drawing/2014/main" id="{5277F6FC-C872-5006-0FD5-12D40AF2F7BF}"/>
              </a:ext>
            </a:extLst>
          </p:cNvPr>
          <p:cNvPicPr>
            <a:picLocks noChangeAspect="1"/>
          </p:cNvPicPr>
          <p:nvPr/>
        </p:nvPicPr>
        <p:blipFill>
          <a:blip r:embed="rId42"/>
          <a:stretch>
            <a:fillRect/>
          </a:stretch>
        </p:blipFill>
        <p:spPr>
          <a:xfrm>
            <a:off x="3275237" y="8074529"/>
            <a:ext cx="1727369" cy="1727369"/>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0C5A9732-4F5C-71D4-FC13-8E9ED10D1709}"/>
              </a:ext>
            </a:extLst>
          </p:cNvPr>
          <p:cNvPicPr>
            <a:picLocks noChangeAspect="1"/>
          </p:cNvPicPr>
          <p:nvPr/>
        </p:nvPicPr>
        <p:blipFill>
          <a:blip r:embed="rId43"/>
          <a:stretch>
            <a:fillRect/>
          </a:stretch>
        </p:blipFill>
        <p:spPr>
          <a:xfrm>
            <a:off x="11163538" y="8074529"/>
            <a:ext cx="1727369" cy="1727369"/>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07DB8EC8-C574-36EE-9CB1-7CCA7AFE8089}"/>
              </a:ext>
            </a:extLst>
          </p:cNvPr>
          <p:cNvPicPr>
            <a:picLocks noChangeAspect="1"/>
          </p:cNvPicPr>
          <p:nvPr/>
        </p:nvPicPr>
        <p:blipFill>
          <a:blip r:embed="rId44"/>
          <a:stretch>
            <a:fillRect/>
          </a:stretch>
        </p:blipFill>
        <p:spPr>
          <a:xfrm>
            <a:off x="9191463" y="8074529"/>
            <a:ext cx="1727369" cy="1727369"/>
          </a:xfrm>
          <a:prstGeom prst="rect">
            <a:avLst/>
          </a:prstGeom>
        </p:spPr>
      </p:pic>
      <p:pic>
        <p:nvPicPr>
          <p:cNvPr id="11" name="Picture 10" descr="A logo with a harp and text&#10;&#10;Description automatically generated">
            <a:extLst>
              <a:ext uri="{FF2B5EF4-FFF2-40B4-BE49-F238E27FC236}">
                <a16:creationId xmlns:a16="http://schemas.microsoft.com/office/drawing/2014/main" id="{00EF5F3B-6C5A-7160-569B-4A91AF40F1D9}"/>
              </a:ext>
            </a:extLst>
          </p:cNvPr>
          <p:cNvPicPr>
            <a:picLocks noChangeAspect="1"/>
          </p:cNvPicPr>
          <p:nvPr/>
        </p:nvPicPr>
        <p:blipFill>
          <a:blip r:embed="rId45"/>
          <a:stretch>
            <a:fillRect/>
          </a:stretch>
        </p:blipFill>
        <p:spPr>
          <a:xfrm>
            <a:off x="13135609" y="8074529"/>
            <a:ext cx="1727369" cy="1727369"/>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AC088EFE-47DC-4B5C-6E43-EB9F17CF075B}"/>
              </a:ext>
            </a:extLst>
          </p:cNvPr>
          <p:cNvPicPr>
            <a:picLocks noChangeAspect="1"/>
          </p:cNvPicPr>
          <p:nvPr/>
        </p:nvPicPr>
        <p:blipFill>
          <a:blip r:embed="rId46"/>
          <a:stretch>
            <a:fillRect/>
          </a:stretch>
        </p:blipFill>
        <p:spPr>
          <a:xfrm>
            <a:off x="7219388" y="8074530"/>
            <a:ext cx="1727369" cy="1830713"/>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2A01C103-7B9F-6451-2A75-4228F6D55D7E}"/>
              </a:ext>
            </a:extLst>
          </p:cNvPr>
          <p:cNvPicPr>
            <a:picLocks noChangeAspect="1"/>
          </p:cNvPicPr>
          <p:nvPr/>
        </p:nvPicPr>
        <p:blipFill>
          <a:blip r:embed="rId47"/>
          <a:stretch>
            <a:fillRect/>
          </a:stretch>
        </p:blipFill>
        <p:spPr>
          <a:xfrm>
            <a:off x="5247312" y="8074529"/>
            <a:ext cx="1727369" cy="1727369"/>
          </a:xfrm>
          <a:prstGeom prst="rect">
            <a:avLst/>
          </a:prstGeom>
        </p:spPr>
      </p:pic>
      <p:pic>
        <p:nvPicPr>
          <p:cNvPr id="24" name="Picture 23" descr="A black and white logo&#10;&#10;Description automatically generated">
            <a:extLst>
              <a:ext uri="{FF2B5EF4-FFF2-40B4-BE49-F238E27FC236}">
                <a16:creationId xmlns:a16="http://schemas.microsoft.com/office/drawing/2014/main" id="{282BB896-9BB0-4845-F978-B548EA33FF3F}"/>
              </a:ext>
            </a:extLst>
          </p:cNvPr>
          <p:cNvPicPr>
            <a:picLocks noChangeAspect="1"/>
          </p:cNvPicPr>
          <p:nvPr/>
        </p:nvPicPr>
        <p:blipFill>
          <a:blip r:embed="rId48"/>
          <a:stretch>
            <a:fillRect/>
          </a:stretch>
        </p:blipFill>
        <p:spPr>
          <a:xfrm>
            <a:off x="1303162" y="8074529"/>
            <a:ext cx="1727369" cy="1727369"/>
          </a:xfrm>
          <a:prstGeom prst="rect">
            <a:avLst/>
          </a:prstGeom>
        </p:spPr>
      </p:pic>
    </p:spTree>
    <p:extLst>
      <p:ext uri="{BB962C8B-B14F-4D97-AF65-F5344CB8AC3E}">
        <p14:creationId xmlns:p14="http://schemas.microsoft.com/office/powerpoint/2010/main" val="390409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9592-FC26-0482-1615-FFF4B5BF398B}"/>
            </a:ext>
          </a:extLst>
        </p:cNvPr>
        <p:cNvGrpSpPr/>
        <p:nvPr/>
      </p:nvGrpSpPr>
      <p:grpSpPr>
        <a:xfrm>
          <a:off x="0" y="0"/>
          <a:ext cx="0" cy="0"/>
          <a:chOff x="0" y="0"/>
          <a:chExt cx="0" cy="0"/>
        </a:xfrm>
      </p:grpSpPr>
      <p:pic>
        <p:nvPicPr>
          <p:cNvPr id="16" name="Picture 15" descr="A green and blue gradient&#10;&#10;Description automatically generated">
            <a:extLst>
              <a:ext uri="{FF2B5EF4-FFF2-40B4-BE49-F238E27FC236}">
                <a16:creationId xmlns:a16="http://schemas.microsoft.com/office/drawing/2014/main" id="{AD7DB0FA-72F2-9AD6-2DD8-F2B04F03AD32}"/>
              </a:ext>
            </a:extLst>
          </p:cNvPr>
          <p:cNvPicPr>
            <a:picLocks noChangeAspect="1"/>
          </p:cNvPicPr>
          <p:nvPr/>
        </p:nvPicPr>
        <p:blipFill>
          <a:blip r:embed="rId3"/>
          <a:stretch>
            <a:fillRect/>
          </a:stretch>
        </p:blipFill>
        <p:spPr>
          <a:xfrm>
            <a:off x="-3884" y="-12297"/>
            <a:ext cx="16265356" cy="9149263"/>
          </a:xfrm>
          <a:prstGeom prst="rect">
            <a:avLst/>
          </a:prstGeom>
        </p:spPr>
      </p:pic>
      <p:sp>
        <p:nvSpPr>
          <p:cNvPr id="4" name="TextBox 3">
            <a:extLst>
              <a:ext uri="{FF2B5EF4-FFF2-40B4-BE49-F238E27FC236}">
                <a16:creationId xmlns:a16="http://schemas.microsoft.com/office/drawing/2014/main" id="{2C03905B-95D2-F536-EC0A-2B271F36AA41}"/>
              </a:ext>
            </a:extLst>
          </p:cNvPr>
          <p:cNvSpPr txBox="1"/>
          <p:nvPr/>
        </p:nvSpPr>
        <p:spPr>
          <a:xfrm>
            <a:off x="583763" y="9188496"/>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3" name="Picture 2" descr="A picture containing text, sign, clipart&#10;&#10;Description automatically generated">
            <a:extLst>
              <a:ext uri="{FF2B5EF4-FFF2-40B4-BE49-F238E27FC236}">
                <a16:creationId xmlns:a16="http://schemas.microsoft.com/office/drawing/2014/main" id="{748E3924-147B-0483-DA60-0F3FDBEE372A}"/>
              </a:ext>
            </a:extLst>
          </p:cNvPr>
          <p:cNvPicPr>
            <a:picLocks noChangeAspect="1"/>
          </p:cNvPicPr>
          <p:nvPr/>
        </p:nvPicPr>
        <p:blipFill rotWithShape="1">
          <a:blip r:embed="rId4"/>
          <a:srcRect l="48750" t="-1048" r="4858" b="1048"/>
          <a:stretch/>
        </p:blipFill>
        <p:spPr>
          <a:xfrm>
            <a:off x="1347533" y="8832869"/>
            <a:ext cx="2284867" cy="1042950"/>
          </a:xfrm>
          <a:prstGeom prst="rect">
            <a:avLst/>
          </a:prstGeom>
        </p:spPr>
      </p:pic>
      <p:sp>
        <p:nvSpPr>
          <p:cNvPr id="5" name="TextBox 4">
            <a:extLst>
              <a:ext uri="{FF2B5EF4-FFF2-40B4-BE49-F238E27FC236}">
                <a16:creationId xmlns:a16="http://schemas.microsoft.com/office/drawing/2014/main" id="{9718F5FD-AC06-9B07-3948-48E4F9A71863}"/>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7" name="object 3">
            <a:extLst>
              <a:ext uri="{FF2B5EF4-FFF2-40B4-BE49-F238E27FC236}">
                <a16:creationId xmlns:a16="http://schemas.microsoft.com/office/drawing/2014/main" id="{164D2FB0-6EBC-753E-914D-649458A08C7E}"/>
              </a:ext>
            </a:extLst>
          </p:cNvPr>
          <p:cNvSpPr/>
          <p:nvPr/>
        </p:nvSpPr>
        <p:spPr>
          <a:xfrm>
            <a:off x="0" y="8832869"/>
            <a:ext cx="16257588" cy="1325544"/>
          </a:xfrm>
          <a:prstGeom prst="rect">
            <a:avLst/>
          </a:prstGeom>
          <a:blipFill dpi="0" rotWithShape="1">
            <a:blip r:embed="rId5" cstate="print"/>
            <a:srcRect/>
            <a:stretch>
              <a:fillRect/>
            </a:stretch>
          </a:blipFill>
        </p:spPr>
        <p:txBody>
          <a:bodyPr wrap="square" lIns="0" tIns="0" rIns="0" bIns="0" rtlCol="0"/>
          <a:lstStyle/>
          <a:p>
            <a:endParaRPr sz="3795"/>
          </a:p>
        </p:txBody>
      </p:sp>
      <p:pic>
        <p:nvPicPr>
          <p:cNvPr id="8" name="Picture 7" descr="A black and white sign with white text&#10;&#10;Description automatically generated">
            <a:extLst>
              <a:ext uri="{FF2B5EF4-FFF2-40B4-BE49-F238E27FC236}">
                <a16:creationId xmlns:a16="http://schemas.microsoft.com/office/drawing/2014/main" id="{AA739179-C906-F362-98B0-B894A62A3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pic>
        <p:nvPicPr>
          <p:cNvPr id="11" name="Picture 10" descr="A black and white sign with white text&#10;&#10;Description automatically generated">
            <a:extLst>
              <a:ext uri="{FF2B5EF4-FFF2-40B4-BE49-F238E27FC236}">
                <a16:creationId xmlns:a16="http://schemas.microsoft.com/office/drawing/2014/main" id="{8F774C91-EAF6-6667-6F6C-0E772625E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pic>
        <p:nvPicPr>
          <p:cNvPr id="6" name="Picture 5">
            <a:extLst>
              <a:ext uri="{FF2B5EF4-FFF2-40B4-BE49-F238E27FC236}">
                <a16:creationId xmlns:a16="http://schemas.microsoft.com/office/drawing/2014/main" id="{0B20CB4E-2C98-3D9C-FF7F-219ED072A8E3}"/>
              </a:ext>
            </a:extLst>
          </p:cNvPr>
          <p:cNvPicPr>
            <a:picLocks noChangeAspect="1"/>
          </p:cNvPicPr>
          <p:nvPr/>
        </p:nvPicPr>
        <p:blipFill>
          <a:blip r:embed="rId8"/>
          <a:stretch>
            <a:fillRect/>
          </a:stretch>
        </p:blipFill>
        <p:spPr>
          <a:xfrm>
            <a:off x="4680767" y="2493186"/>
            <a:ext cx="6896053" cy="5172040"/>
          </a:xfrm>
          <a:prstGeom prst="rect">
            <a:avLst/>
          </a:prstGeom>
        </p:spPr>
      </p:pic>
      <p:sp>
        <p:nvSpPr>
          <p:cNvPr id="9" name="TextBox 8">
            <a:extLst>
              <a:ext uri="{FF2B5EF4-FFF2-40B4-BE49-F238E27FC236}">
                <a16:creationId xmlns:a16="http://schemas.microsoft.com/office/drawing/2014/main" id="{47ECBB84-1FEF-C857-7E2C-1CF04AC7C6CC}"/>
              </a:ext>
            </a:extLst>
          </p:cNvPr>
          <p:cNvSpPr txBox="1"/>
          <p:nvPr/>
        </p:nvSpPr>
        <p:spPr>
          <a:xfrm>
            <a:off x="1868106" y="1075765"/>
            <a:ext cx="12521376" cy="707886"/>
          </a:xfrm>
          <a:prstGeom prst="rect">
            <a:avLst/>
          </a:prstGeom>
          <a:noFill/>
        </p:spPr>
        <p:txBody>
          <a:bodyPr wrap="none" rtlCol="0">
            <a:spAutoFit/>
          </a:bodyPr>
          <a:lstStyle/>
          <a:p>
            <a:r>
              <a:rPr lang="en-US" sz="4000" b="1" dirty="0">
                <a:solidFill>
                  <a:schemeClr val="bg1"/>
                </a:solidFill>
                <a:latin typeface="Inter ExtraBold" panose="02000503000000020004" pitchFamily="2" charset="0"/>
                <a:ea typeface="Inter ExtraBold" panose="02000503000000020004" pitchFamily="2" charset="0"/>
              </a:rPr>
              <a:t>What people think software engineers look like:</a:t>
            </a:r>
          </a:p>
        </p:txBody>
      </p:sp>
    </p:spTree>
    <p:extLst>
      <p:ext uri="{BB962C8B-B14F-4D97-AF65-F5344CB8AC3E}">
        <p14:creationId xmlns:p14="http://schemas.microsoft.com/office/powerpoint/2010/main" val="22049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840E5-FC11-C44F-BE0D-769EB6D936F4}"/>
            </a:ext>
          </a:extLst>
        </p:cNvPr>
        <p:cNvGrpSpPr/>
        <p:nvPr/>
      </p:nvGrpSpPr>
      <p:grpSpPr>
        <a:xfrm>
          <a:off x="0" y="0"/>
          <a:ext cx="0" cy="0"/>
          <a:chOff x="0" y="0"/>
          <a:chExt cx="0" cy="0"/>
        </a:xfrm>
      </p:grpSpPr>
      <p:pic>
        <p:nvPicPr>
          <p:cNvPr id="16" name="Picture 15" descr="A green and blue gradient&#10;&#10;Description automatically generated">
            <a:extLst>
              <a:ext uri="{FF2B5EF4-FFF2-40B4-BE49-F238E27FC236}">
                <a16:creationId xmlns:a16="http://schemas.microsoft.com/office/drawing/2014/main" id="{B5CA9E06-DBE0-4251-9110-A88609492FC5}"/>
              </a:ext>
            </a:extLst>
          </p:cNvPr>
          <p:cNvPicPr>
            <a:picLocks noChangeAspect="1"/>
          </p:cNvPicPr>
          <p:nvPr/>
        </p:nvPicPr>
        <p:blipFill>
          <a:blip r:embed="rId3"/>
          <a:stretch>
            <a:fillRect/>
          </a:stretch>
        </p:blipFill>
        <p:spPr>
          <a:xfrm>
            <a:off x="0" y="-32917"/>
            <a:ext cx="16265356" cy="9149263"/>
          </a:xfrm>
          <a:prstGeom prst="rect">
            <a:avLst/>
          </a:prstGeom>
        </p:spPr>
      </p:pic>
      <p:sp>
        <p:nvSpPr>
          <p:cNvPr id="4" name="TextBox 3">
            <a:extLst>
              <a:ext uri="{FF2B5EF4-FFF2-40B4-BE49-F238E27FC236}">
                <a16:creationId xmlns:a16="http://schemas.microsoft.com/office/drawing/2014/main" id="{A9A41010-D34E-7E07-B5D6-C8E01AA59EF0}"/>
              </a:ext>
            </a:extLst>
          </p:cNvPr>
          <p:cNvSpPr txBox="1"/>
          <p:nvPr/>
        </p:nvSpPr>
        <p:spPr>
          <a:xfrm>
            <a:off x="583763" y="9188496"/>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pic>
        <p:nvPicPr>
          <p:cNvPr id="3" name="Picture 2" descr="A picture containing text, sign, clipart&#10;&#10;Description automatically generated">
            <a:extLst>
              <a:ext uri="{FF2B5EF4-FFF2-40B4-BE49-F238E27FC236}">
                <a16:creationId xmlns:a16="http://schemas.microsoft.com/office/drawing/2014/main" id="{55B5FA03-64B9-7380-38BF-B55241DBA264}"/>
              </a:ext>
            </a:extLst>
          </p:cNvPr>
          <p:cNvPicPr>
            <a:picLocks noChangeAspect="1"/>
          </p:cNvPicPr>
          <p:nvPr/>
        </p:nvPicPr>
        <p:blipFill rotWithShape="1">
          <a:blip r:embed="rId4"/>
          <a:srcRect l="48750" t="-1048" r="4858" b="1048"/>
          <a:stretch/>
        </p:blipFill>
        <p:spPr>
          <a:xfrm>
            <a:off x="1347533" y="8832869"/>
            <a:ext cx="2284867" cy="1042950"/>
          </a:xfrm>
          <a:prstGeom prst="rect">
            <a:avLst/>
          </a:prstGeom>
        </p:spPr>
      </p:pic>
      <p:sp>
        <p:nvSpPr>
          <p:cNvPr id="5" name="TextBox 4">
            <a:extLst>
              <a:ext uri="{FF2B5EF4-FFF2-40B4-BE49-F238E27FC236}">
                <a16:creationId xmlns:a16="http://schemas.microsoft.com/office/drawing/2014/main" id="{3D9599F9-EBC9-3DE0-3885-2A4DE1451B7F}"/>
              </a:ext>
            </a:extLst>
          </p:cNvPr>
          <p:cNvSpPr txBox="1"/>
          <p:nvPr/>
        </p:nvSpPr>
        <p:spPr>
          <a:xfrm>
            <a:off x="4059906" y="9062312"/>
            <a:ext cx="2886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00A956"/>
                </a:solidFill>
                <a:latin typeface="Georgia"/>
              </a:rPr>
              <a:t>LM173</a:t>
            </a:r>
            <a:endParaRPr lang="en-US" sz="3200">
              <a:cs typeface="Arial"/>
            </a:endParaRPr>
          </a:p>
        </p:txBody>
      </p:sp>
      <p:sp>
        <p:nvSpPr>
          <p:cNvPr id="7" name="object 3">
            <a:extLst>
              <a:ext uri="{FF2B5EF4-FFF2-40B4-BE49-F238E27FC236}">
                <a16:creationId xmlns:a16="http://schemas.microsoft.com/office/drawing/2014/main" id="{BC2EC4AD-BBCA-E7E7-F9EE-3FFCCB62DC87}"/>
              </a:ext>
            </a:extLst>
          </p:cNvPr>
          <p:cNvSpPr/>
          <p:nvPr/>
        </p:nvSpPr>
        <p:spPr>
          <a:xfrm>
            <a:off x="0" y="8832869"/>
            <a:ext cx="16257588" cy="1325544"/>
          </a:xfrm>
          <a:prstGeom prst="rect">
            <a:avLst/>
          </a:prstGeom>
          <a:blipFill dpi="0" rotWithShape="1">
            <a:blip r:embed="rId5" cstate="print"/>
            <a:srcRect/>
            <a:stretch>
              <a:fillRect/>
            </a:stretch>
          </a:blipFill>
        </p:spPr>
        <p:txBody>
          <a:bodyPr wrap="square" lIns="0" tIns="0" rIns="0" bIns="0" rtlCol="0"/>
          <a:lstStyle/>
          <a:p>
            <a:endParaRPr sz="3795"/>
          </a:p>
        </p:txBody>
      </p:sp>
      <p:pic>
        <p:nvPicPr>
          <p:cNvPr id="8" name="Picture 7" descr="A black and white sign with white text&#10;&#10;Description automatically generated">
            <a:extLst>
              <a:ext uri="{FF2B5EF4-FFF2-40B4-BE49-F238E27FC236}">
                <a16:creationId xmlns:a16="http://schemas.microsoft.com/office/drawing/2014/main" id="{CE43DBCD-D35D-B4A1-EABF-E74141D61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45" y="9044196"/>
            <a:ext cx="1340964" cy="870856"/>
          </a:xfrm>
          <a:prstGeom prst="rect">
            <a:avLst/>
          </a:prstGeom>
        </p:spPr>
      </p:pic>
      <p:pic>
        <p:nvPicPr>
          <p:cNvPr id="11" name="Picture 10" descr="A black and white sign with white text&#10;&#10;Description automatically generated">
            <a:extLst>
              <a:ext uri="{FF2B5EF4-FFF2-40B4-BE49-F238E27FC236}">
                <a16:creationId xmlns:a16="http://schemas.microsoft.com/office/drawing/2014/main" id="{1D815048-A144-C076-28C5-216C630DD3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1218" y="8935929"/>
            <a:ext cx="4416825" cy="939890"/>
          </a:xfrm>
          <a:prstGeom prst="rect">
            <a:avLst/>
          </a:prstGeom>
        </p:spPr>
      </p:pic>
      <p:sp>
        <p:nvSpPr>
          <p:cNvPr id="2" name="TextBox 1">
            <a:extLst>
              <a:ext uri="{FF2B5EF4-FFF2-40B4-BE49-F238E27FC236}">
                <a16:creationId xmlns:a16="http://schemas.microsoft.com/office/drawing/2014/main" id="{E0CB4D11-EFF4-8CA2-F5B2-BEF3627F1B71}"/>
              </a:ext>
            </a:extLst>
          </p:cNvPr>
          <p:cNvSpPr txBox="1"/>
          <p:nvPr/>
        </p:nvSpPr>
        <p:spPr>
          <a:xfrm>
            <a:off x="2564611" y="1075765"/>
            <a:ext cx="11128367" cy="707886"/>
          </a:xfrm>
          <a:prstGeom prst="rect">
            <a:avLst/>
          </a:prstGeom>
          <a:noFill/>
        </p:spPr>
        <p:txBody>
          <a:bodyPr wrap="none" rtlCol="0">
            <a:spAutoFit/>
          </a:bodyPr>
          <a:lstStyle/>
          <a:p>
            <a:r>
              <a:rPr lang="en-US" sz="4000" b="1" dirty="0">
                <a:solidFill>
                  <a:schemeClr val="bg1"/>
                </a:solidFill>
                <a:latin typeface="Inter ExtraBold" panose="02000503000000020004" pitchFamily="2" charset="0"/>
                <a:ea typeface="Inter ExtraBold" panose="02000503000000020004" pitchFamily="2" charset="0"/>
              </a:rPr>
              <a:t>What software engineers actually look like:</a:t>
            </a:r>
          </a:p>
        </p:txBody>
      </p:sp>
      <p:pic>
        <p:nvPicPr>
          <p:cNvPr id="6" name="Picture 5">
            <a:extLst>
              <a:ext uri="{FF2B5EF4-FFF2-40B4-BE49-F238E27FC236}">
                <a16:creationId xmlns:a16="http://schemas.microsoft.com/office/drawing/2014/main" id="{D4AA683D-E917-9C40-5F71-DEEA67888252}"/>
              </a:ext>
            </a:extLst>
          </p:cNvPr>
          <p:cNvPicPr>
            <a:picLocks noChangeAspect="1"/>
          </p:cNvPicPr>
          <p:nvPr/>
        </p:nvPicPr>
        <p:blipFill>
          <a:blip r:embed="rId8"/>
          <a:stretch>
            <a:fillRect/>
          </a:stretch>
        </p:blipFill>
        <p:spPr>
          <a:xfrm>
            <a:off x="1838550" y="1886711"/>
            <a:ext cx="12580488" cy="6668102"/>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5D74C8E6-062F-BE83-0943-BCA862F1E67A}"/>
              </a:ext>
            </a:extLst>
          </p:cNvPr>
          <p:cNvPicPr>
            <a:picLocks noChangeAspect="1"/>
          </p:cNvPicPr>
          <p:nvPr/>
        </p:nvPicPr>
        <p:blipFill>
          <a:blip r:embed="rId9"/>
          <a:stretch>
            <a:fillRect/>
          </a:stretch>
        </p:blipFill>
        <p:spPr>
          <a:xfrm>
            <a:off x="11611305" y="6713339"/>
            <a:ext cx="2933748" cy="2933748"/>
          </a:xfrm>
          <a:prstGeom prst="rect">
            <a:avLst/>
          </a:prstGeom>
        </p:spPr>
      </p:pic>
    </p:spTree>
    <p:extLst>
      <p:ext uri="{BB962C8B-B14F-4D97-AF65-F5344CB8AC3E}">
        <p14:creationId xmlns:p14="http://schemas.microsoft.com/office/powerpoint/2010/main" val="3956511243"/>
      </p:ext>
    </p:extLst>
  </p:cSld>
  <p:clrMapOvr>
    <a:masterClrMapping/>
  </p:clrMapOvr>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id="{8C4FAECB-4FFE-514E-86E1-D19CB0E3BBD1}" vid="{3EB642C7-DB8F-A140-B2AB-5A42E3409E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813046ED371849A571B4BD02C2AA42" ma:contentTypeVersion="18" ma:contentTypeDescription="Create a new document." ma:contentTypeScope="" ma:versionID="59016ec58932fead0064b11688d7a761">
  <xsd:schema xmlns:xsd="http://www.w3.org/2001/XMLSchema" xmlns:xs="http://www.w3.org/2001/XMLSchema" xmlns:p="http://schemas.microsoft.com/office/2006/metadata/properties" xmlns:ns2="d5f84ebc-e6ba-4ea9-a5be-3ed52a66c858" xmlns:ns3="8567e7d7-4c4d-4cc2-80c3-7e3e28887a0f" targetNamespace="http://schemas.microsoft.com/office/2006/metadata/properties" ma:root="true" ma:fieldsID="8da21550c949f98f95643caf44c33f67" ns2:_="" ns3:_="">
    <xsd:import namespace="d5f84ebc-e6ba-4ea9-a5be-3ed52a66c858"/>
    <xsd:import namespace="8567e7d7-4c4d-4cc2-80c3-7e3e28887a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84ebc-e6ba-4ea9-a5be-3ed52a66c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10f980-e4f4-45de-9314-4559498517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67e7d7-4c4d-4cc2-80c3-7e3e28887a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934eb5b-82f0-4da6-8b16-19c8ede6dfba}" ma:internalName="TaxCatchAll" ma:showField="CatchAllData" ma:web="8567e7d7-4c4d-4cc2-80c3-7e3e28887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f84ebc-e6ba-4ea9-a5be-3ed52a66c858">
      <Terms xmlns="http://schemas.microsoft.com/office/infopath/2007/PartnerControls"/>
    </lcf76f155ced4ddcb4097134ff3c332f>
    <TaxCatchAll xmlns="8567e7d7-4c4d-4cc2-80c3-7e3e28887a0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D47EAD-4C3F-4124-8B92-479156AABD03}">
  <ds:schemaRefs>
    <ds:schemaRef ds:uri="8567e7d7-4c4d-4cc2-80c3-7e3e28887a0f"/>
    <ds:schemaRef ds:uri="d5f84ebc-e6ba-4ea9-a5be-3ed52a66c8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24D6D1-67AC-4E6E-8A01-6E1CEB9358DE}">
  <ds:schemaRefs>
    <ds:schemaRef ds:uri="8567e7d7-4c4d-4cc2-80c3-7e3e28887a0f"/>
    <ds:schemaRef ds:uri="d5f84ebc-e6ba-4ea9-a5be-3ed52a66c8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0802F29-E2FD-4521-A0C0-C6A969A2BA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UL-PowerPoint-template</Template>
  <TotalTime>1262</TotalTime>
  <Words>1924</Words>
  <Application>Microsoft Macintosh PowerPoint</Application>
  <PresentationFormat>Custom</PresentationFormat>
  <Paragraphs>280</Paragraphs>
  <Slides>21</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12 PT. HELVETICA* 75 BOLD   074</vt:lpstr>
      <vt:lpstr>18 PT. HELVETICA* 35 THIN  5547</vt:lpstr>
      <vt:lpstr>Aptos</vt:lpstr>
      <vt:lpstr>Arial</vt:lpstr>
      <vt:lpstr>Calibri</vt:lpstr>
      <vt:lpstr>Georgia</vt:lpstr>
      <vt:lpstr>Helvetica</vt:lpstr>
      <vt:lpstr>Inter</vt:lpstr>
      <vt:lpstr>Inter</vt:lpstr>
      <vt:lpstr>Inter ExtraBold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will learn</vt:lpstr>
      <vt:lpstr>Problem Solving</vt:lpstr>
      <vt:lpstr>Entry Requirements</vt:lpstr>
      <vt:lpstr>Entrance Submission</vt:lpstr>
      <vt:lpstr>Option A – Technology Project</vt:lpstr>
      <vt:lpstr>Option B – Personal Profile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Johanna.Griffin</dc:creator>
  <cp:lastModifiedBy>John.O'Donnell</cp:lastModifiedBy>
  <cp:revision>6</cp:revision>
  <dcterms:created xsi:type="dcterms:W3CDTF">2022-10-14T14:58:21Z</dcterms:created>
  <dcterms:modified xsi:type="dcterms:W3CDTF">2024-11-22T10:04:08Z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0x0101008B813046ED371849A571B4BD02C2AA42</vt:lpwstr>
  </property>
  <property fmtid="{D5CDD505-2E9C-101B-9397-08002B2CF9AE}" pid="3" name="Order">
    <vt:r8>400</vt:r8>
  </property>
  <property fmtid="{D5CDD505-2E9C-101B-9397-08002B2CF9AE}" pid="4" name="MediaServiceImageTags">
    <vt:lpwstr/>
  </property>
</Properties>
</file>