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74" r:id="rId3"/>
    <p:sldId id="258" r:id="rId4"/>
    <p:sldId id="259" r:id="rId5"/>
    <p:sldId id="260" r:id="rId6"/>
    <p:sldId id="261" r:id="rId7"/>
    <p:sldId id="262" r:id="rId8"/>
    <p:sldId id="263" r:id="rId9"/>
    <p:sldId id="265" r:id="rId10"/>
    <p:sldId id="266" r:id="rId11"/>
    <p:sldId id="264" r:id="rId12"/>
    <p:sldId id="269" r:id="rId13"/>
    <p:sldId id="267" r:id="rId14"/>
    <p:sldId id="268" r:id="rId15"/>
    <p:sldId id="275"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A349"/>
    <a:srgbClr val="387DF2"/>
    <a:srgbClr val="FEB700"/>
    <a:srgbClr val="EA3829"/>
    <a:srgbClr val="876E9B"/>
    <a:srgbClr val="787C7F"/>
    <a:srgbClr val="01A754"/>
    <a:srgbClr val="4546F4"/>
    <a:srgbClr val="E28327"/>
    <a:srgbClr val="E15A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00"/>
    <p:restoredTop sz="94835"/>
  </p:normalViewPr>
  <p:slideViewPr>
    <p:cSldViewPr snapToGrid="0">
      <p:cViewPr varScale="1">
        <p:scale>
          <a:sx n="106" d="100"/>
          <a:sy n="106" d="100"/>
        </p:scale>
        <p:origin x="200"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8T11:49:23.739"/>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C1289-D1CC-2D4A-8262-D127CBECD663}"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1F23D-0904-8F4D-A324-FB6DAFCD2909}" type="slidenum">
              <a:rPr lang="en-US" smtClean="0"/>
              <a:t>‹#›</a:t>
            </a:fld>
            <a:endParaRPr lang="en-US"/>
          </a:p>
        </p:txBody>
      </p:sp>
    </p:spTree>
    <p:extLst>
      <p:ext uri="{BB962C8B-B14F-4D97-AF65-F5344CB8AC3E}">
        <p14:creationId xmlns:p14="http://schemas.microsoft.com/office/powerpoint/2010/main" val="207903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1F23D-0904-8F4D-A324-FB6DAFCD2909}" type="slidenum">
              <a:rPr lang="en-US" smtClean="0"/>
              <a:t>5</a:t>
            </a:fld>
            <a:endParaRPr lang="en-US"/>
          </a:p>
        </p:txBody>
      </p:sp>
    </p:spTree>
    <p:extLst>
      <p:ext uri="{BB962C8B-B14F-4D97-AF65-F5344CB8AC3E}">
        <p14:creationId xmlns:p14="http://schemas.microsoft.com/office/powerpoint/2010/main" val="3253809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5D9A3-02D3-B098-AAE4-DAE416ACF5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F0821CF-D5F2-C687-2DEE-41282114B8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F86AFE6-D623-FAA4-C84C-18A0A44467FF}"/>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5" name="Footer Placeholder 4">
            <a:extLst>
              <a:ext uri="{FF2B5EF4-FFF2-40B4-BE49-F238E27FC236}">
                <a16:creationId xmlns:a16="http://schemas.microsoft.com/office/drawing/2014/main" id="{2CBC1572-30C9-1996-3F72-B00052A32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46770-8142-7CF5-317F-C7D86F3A353B}"/>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13641971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034D-7E75-D87B-451F-62479FB26B6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7022D6-38D3-3D7C-5365-A62FDBB8753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E8E770-86F6-A92C-A950-6E06EA7ED09A}"/>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5" name="Footer Placeholder 4">
            <a:extLst>
              <a:ext uri="{FF2B5EF4-FFF2-40B4-BE49-F238E27FC236}">
                <a16:creationId xmlns:a16="http://schemas.microsoft.com/office/drawing/2014/main" id="{87F0AF88-5156-6603-920F-96F8F78D1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37C66-6BC4-F8A9-E37C-832A7470EBA4}"/>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41083425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18BF6B-8B64-540F-9657-DA6C718C9E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1E0C0E5-8B87-857B-3962-AB0C07CF2C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0CA0A0-12A3-B6B0-E1B1-5BD774BF604A}"/>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5" name="Footer Placeholder 4">
            <a:extLst>
              <a:ext uri="{FF2B5EF4-FFF2-40B4-BE49-F238E27FC236}">
                <a16:creationId xmlns:a16="http://schemas.microsoft.com/office/drawing/2014/main" id="{F9764018-F309-6315-9CEF-D12DA69E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B5827-E96B-84D5-64ED-F49D476411EB}"/>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35198814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E30E-AAF9-9255-26B6-7E88734C4A5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8D8FBC-70B9-F8FB-BAD7-248585C618F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43E2D7-EDB5-F3C0-2487-6E2F5AAE1C40}"/>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5" name="Footer Placeholder 4">
            <a:extLst>
              <a:ext uri="{FF2B5EF4-FFF2-40B4-BE49-F238E27FC236}">
                <a16:creationId xmlns:a16="http://schemas.microsoft.com/office/drawing/2014/main" id="{4CFD3648-4175-377B-7CE5-0C6BD3974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FDC4F-FCB6-B89F-E57F-2FC7B2218ECF}"/>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26827791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3F4E-A5DE-1617-2527-00906D8EF9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D2EBDD7-AFF5-6DB0-7746-50C6E4D056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5893F4E-F4E9-DDDC-ABA7-FED1A0AB956B}"/>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5" name="Footer Placeholder 4">
            <a:extLst>
              <a:ext uri="{FF2B5EF4-FFF2-40B4-BE49-F238E27FC236}">
                <a16:creationId xmlns:a16="http://schemas.microsoft.com/office/drawing/2014/main" id="{E78D6D8B-A911-86A1-4D52-276E27D16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1792F-4DCC-3127-F12F-E8B2A369048F}"/>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10439920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C591-6C82-5941-92D4-4DBEAAC2737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5095BBB-3C5B-3664-741E-D622D47DA09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2195F9-630C-D700-2B69-C839330C6CE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2FF8741-6EA5-9BDD-1103-04DF258D301B}"/>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6" name="Footer Placeholder 5">
            <a:extLst>
              <a:ext uri="{FF2B5EF4-FFF2-40B4-BE49-F238E27FC236}">
                <a16:creationId xmlns:a16="http://schemas.microsoft.com/office/drawing/2014/main" id="{9CE32EF4-4B9F-904D-0DB3-8B3525B99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D5969-3654-D87A-DE60-2C346CBC94AD}"/>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30373319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C8B6-2054-95AF-AB82-A1AC83BCEF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089075-6415-5294-E040-C15E093881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2DAEF4D-D521-D30A-9D05-2A621C2EACB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D108A34-9F1C-6B04-AC66-205F656D0F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7E85EBB-91A5-C254-00AA-B8190069A9F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CAE0BDE-9923-B4AD-F776-B39D4C5BAFF1}"/>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8" name="Footer Placeholder 7">
            <a:extLst>
              <a:ext uri="{FF2B5EF4-FFF2-40B4-BE49-F238E27FC236}">
                <a16:creationId xmlns:a16="http://schemas.microsoft.com/office/drawing/2014/main" id="{85279221-78FF-FFF4-D7BD-2AB31BEE0B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0495E5-7573-F7A5-AEC2-4B82CC411511}"/>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5978837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40AB-F65D-0D5A-589F-940A77A4977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2D77702-ADF6-A6C1-6A4D-972513D2A9DF}"/>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4" name="Footer Placeholder 3">
            <a:extLst>
              <a:ext uri="{FF2B5EF4-FFF2-40B4-BE49-F238E27FC236}">
                <a16:creationId xmlns:a16="http://schemas.microsoft.com/office/drawing/2014/main" id="{569E4AB9-DA8F-40CA-E689-9C988D6B3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6159AA-F988-4B4C-651F-B0D86F8D35CA}"/>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14533802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C2CEF-EE95-4A39-D7F0-1940959A2BC7}"/>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3" name="Footer Placeholder 2">
            <a:extLst>
              <a:ext uri="{FF2B5EF4-FFF2-40B4-BE49-F238E27FC236}">
                <a16:creationId xmlns:a16="http://schemas.microsoft.com/office/drawing/2014/main" id="{E065258C-65A7-891C-64F4-E60F24E08B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2E5B76-AF97-FD94-36B8-61605B4D48B5}"/>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42627043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C2F8-131F-5C6C-1A41-77AF95AB176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C051F70-1F6D-41F6-4330-1788D7AE3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6A19CBA-2EE9-31AE-49CB-8133F0436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21FCCF-D873-D51E-DC4F-45364055D8DB}"/>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6" name="Footer Placeholder 5">
            <a:extLst>
              <a:ext uri="{FF2B5EF4-FFF2-40B4-BE49-F238E27FC236}">
                <a16:creationId xmlns:a16="http://schemas.microsoft.com/office/drawing/2014/main" id="{CA1646BA-C32A-02FF-9E9A-09048E8182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71F77-E678-9DD5-FE1C-8579AF342251}"/>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8035507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2F33-5096-128D-CBAA-D566E94606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21A5577-1308-648C-64F4-C3DB76B5E7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6BEE-D19F-81F7-BEBA-A62C813C9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DC6C63-1DD3-88EB-C885-B1D5F5786F05}"/>
              </a:ext>
            </a:extLst>
          </p:cNvPr>
          <p:cNvSpPr>
            <a:spLocks noGrp="1"/>
          </p:cNvSpPr>
          <p:nvPr>
            <p:ph type="dt" sz="half" idx="10"/>
          </p:nvPr>
        </p:nvSpPr>
        <p:spPr/>
        <p:txBody>
          <a:bodyPr/>
          <a:lstStyle/>
          <a:p>
            <a:fld id="{8BFD3415-2967-FA45-9127-229349E135B7}" type="datetimeFigureOut">
              <a:rPr lang="en-US" smtClean="0"/>
              <a:t>11/8/24</a:t>
            </a:fld>
            <a:endParaRPr lang="en-US"/>
          </a:p>
        </p:txBody>
      </p:sp>
      <p:sp>
        <p:nvSpPr>
          <p:cNvPr id="6" name="Footer Placeholder 5">
            <a:extLst>
              <a:ext uri="{FF2B5EF4-FFF2-40B4-BE49-F238E27FC236}">
                <a16:creationId xmlns:a16="http://schemas.microsoft.com/office/drawing/2014/main" id="{3A14A516-E529-0F5F-8C3C-D4F9D62D8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6A0898-F160-4D53-DA1E-491401C021E4}"/>
              </a:ext>
            </a:extLst>
          </p:cNvPr>
          <p:cNvSpPr>
            <a:spLocks noGrp="1"/>
          </p:cNvSpPr>
          <p:nvPr>
            <p:ph type="sldNum" sz="quarter" idx="12"/>
          </p:nvPr>
        </p:nvSpPr>
        <p:spPr/>
        <p:txBody>
          <a:bodyPr/>
          <a:lstStyle/>
          <a:p>
            <a:fld id="{9BA295CE-AB86-5346-A773-4C055D95B046}" type="slidenum">
              <a:rPr lang="en-US" smtClean="0"/>
              <a:t>‹#›</a:t>
            </a:fld>
            <a:endParaRPr lang="en-US"/>
          </a:p>
        </p:txBody>
      </p:sp>
    </p:spTree>
    <p:extLst>
      <p:ext uri="{BB962C8B-B14F-4D97-AF65-F5344CB8AC3E}">
        <p14:creationId xmlns:p14="http://schemas.microsoft.com/office/powerpoint/2010/main" val="38915177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B63938-439C-D663-A593-601BE5FCD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56022CC-0659-11F6-EE53-2D2E49B810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AC2F1C-8BC3-CA73-8B73-421BD4E0C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FD3415-2967-FA45-9127-229349E135B7}" type="datetimeFigureOut">
              <a:rPr lang="en-US" smtClean="0"/>
              <a:t>11/8/24</a:t>
            </a:fld>
            <a:endParaRPr lang="en-US"/>
          </a:p>
        </p:txBody>
      </p:sp>
      <p:sp>
        <p:nvSpPr>
          <p:cNvPr id="5" name="Footer Placeholder 4">
            <a:extLst>
              <a:ext uri="{FF2B5EF4-FFF2-40B4-BE49-F238E27FC236}">
                <a16:creationId xmlns:a16="http://schemas.microsoft.com/office/drawing/2014/main" id="{80A5EA84-8908-C09A-11E2-ED735A06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A19B300-3300-0634-9A40-ACADDB85A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A295CE-AB86-5346-A773-4C055D95B046}" type="slidenum">
              <a:rPr lang="en-US" smtClean="0"/>
              <a:t>‹#›</a:t>
            </a:fld>
            <a:endParaRPr lang="en-US"/>
          </a:p>
        </p:txBody>
      </p:sp>
    </p:spTree>
    <p:extLst>
      <p:ext uri="{BB962C8B-B14F-4D97-AF65-F5344CB8AC3E}">
        <p14:creationId xmlns:p14="http://schemas.microsoft.com/office/powerpoint/2010/main" val="247732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sv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white logo&#10;&#10;Description automatically generated">
            <a:extLst>
              <a:ext uri="{FF2B5EF4-FFF2-40B4-BE49-F238E27FC236}">
                <a16:creationId xmlns:a16="http://schemas.microsoft.com/office/drawing/2014/main" id="{8B59A31A-47DB-7F10-20A3-3BBFBBA5EB1B}"/>
              </a:ext>
            </a:extLst>
          </p:cNvPr>
          <p:cNvPicPr>
            <a:picLocks noChangeAspect="1"/>
          </p:cNvPicPr>
          <p:nvPr/>
        </p:nvPicPr>
        <p:blipFill>
          <a:blip r:embed="rId2"/>
          <a:stretch>
            <a:fillRect/>
          </a:stretch>
        </p:blipFill>
        <p:spPr>
          <a:xfrm>
            <a:off x="1203434" y="-6671"/>
            <a:ext cx="10988566" cy="6864671"/>
          </a:xfrm>
          <a:prstGeom prst="rect">
            <a:avLst/>
          </a:prstGeom>
        </p:spPr>
      </p:pic>
      <p:sp>
        <p:nvSpPr>
          <p:cNvPr id="8" name="Rectangle 7">
            <a:extLst>
              <a:ext uri="{FF2B5EF4-FFF2-40B4-BE49-F238E27FC236}">
                <a16:creationId xmlns:a16="http://schemas.microsoft.com/office/drawing/2014/main" id="{99FD2191-AF44-8DE4-18B8-7FCBC5A2DFD9}"/>
              </a:ext>
            </a:extLst>
          </p:cNvPr>
          <p:cNvSpPr/>
          <p:nvPr/>
        </p:nvSpPr>
        <p:spPr>
          <a:xfrm>
            <a:off x="0" y="-6671"/>
            <a:ext cx="1203434" cy="6864671"/>
          </a:xfrm>
          <a:prstGeom prst="rect">
            <a:avLst/>
          </a:prstGeom>
          <a:solidFill>
            <a:srgbClr val="0053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73DE84-646C-39CB-D5AF-41D762302DA2}"/>
              </a:ext>
            </a:extLst>
          </p:cNvPr>
          <p:cNvSpPr/>
          <p:nvPr/>
        </p:nvSpPr>
        <p:spPr>
          <a:xfrm>
            <a:off x="0" y="0"/>
            <a:ext cx="1203434" cy="3941804"/>
          </a:xfrm>
          <a:prstGeom prst="rect">
            <a:avLst/>
          </a:prstGeom>
          <a:solidFill>
            <a:srgbClr val="0237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0522F-9694-1440-B1A0-0FE9D16A5A52}"/>
              </a:ext>
            </a:extLst>
          </p:cNvPr>
          <p:cNvSpPr>
            <a:spLocks noGrp="1"/>
          </p:cNvSpPr>
          <p:nvPr>
            <p:ph type="ctrTitle"/>
          </p:nvPr>
        </p:nvSpPr>
        <p:spPr>
          <a:xfrm>
            <a:off x="2125717" y="1427249"/>
            <a:ext cx="9144000" cy="2387600"/>
          </a:xfrm>
        </p:spPr>
        <p:txBody>
          <a:bodyPr/>
          <a:lstStyle/>
          <a:p>
            <a:pPr algn="l"/>
            <a:r>
              <a:rPr lang="en-US" b="1" dirty="0">
                <a:solidFill>
                  <a:schemeClr val="bg1"/>
                </a:solidFill>
                <a:latin typeface="Inter ExtraBold" panose="02000503000000020004" pitchFamily="2" charset="0"/>
                <a:ea typeface="Inter ExtraBold" panose="02000503000000020004" pitchFamily="2" charset="0"/>
              </a:rPr>
              <a:t>UL Entrepreneur of the year 2024</a:t>
            </a:r>
          </a:p>
        </p:txBody>
      </p:sp>
      <p:sp>
        <p:nvSpPr>
          <p:cNvPr id="3" name="Subtitle 2">
            <a:extLst>
              <a:ext uri="{FF2B5EF4-FFF2-40B4-BE49-F238E27FC236}">
                <a16:creationId xmlns:a16="http://schemas.microsoft.com/office/drawing/2014/main" id="{6327B1AA-A7F1-0AA9-B915-1F5249BB939B}"/>
              </a:ext>
            </a:extLst>
          </p:cNvPr>
          <p:cNvSpPr>
            <a:spLocks noGrp="1"/>
          </p:cNvSpPr>
          <p:nvPr>
            <p:ph type="subTitle" idx="1"/>
          </p:nvPr>
        </p:nvSpPr>
        <p:spPr>
          <a:xfrm>
            <a:off x="0" y="5832455"/>
            <a:ext cx="9144000" cy="1655762"/>
          </a:xfrm>
        </p:spPr>
        <p:txBody>
          <a:bodyPr>
            <a:normAutofit/>
          </a:bodyPr>
          <a:lstStyle/>
          <a:p>
            <a:r>
              <a:rPr lang="en-US" sz="6000" b="1" dirty="0">
                <a:ln>
                  <a:solidFill>
                    <a:schemeClr val="bg1"/>
                  </a:solidFill>
                </a:ln>
                <a:noFill/>
                <a:latin typeface="Inter ExtraBold" panose="02000503000000020004" pitchFamily="2" charset="0"/>
                <a:ea typeface="Inter ExtraBold" panose="02000503000000020004" pitchFamily="2" charset="0"/>
              </a:rPr>
              <a:t>Justyna </a:t>
            </a:r>
            <a:r>
              <a:rPr lang="en-US" sz="6000" b="1" dirty="0" err="1">
                <a:ln>
                  <a:solidFill>
                    <a:schemeClr val="bg1"/>
                  </a:solidFill>
                </a:ln>
                <a:noFill/>
                <a:latin typeface="Inter ExtraBold" panose="02000503000000020004" pitchFamily="2" charset="0"/>
                <a:ea typeface="Inter ExtraBold" panose="02000503000000020004" pitchFamily="2" charset="0"/>
              </a:rPr>
              <a:t>Przyborska</a:t>
            </a:r>
            <a:r>
              <a:rPr lang="en-US" sz="6000" b="1" dirty="0">
                <a:ln>
                  <a:solidFill>
                    <a:schemeClr val="bg1"/>
                  </a:solidFill>
                </a:ln>
                <a:noFill/>
                <a:latin typeface="Inter ExtraBold" panose="02000503000000020004" pitchFamily="2" charset="0"/>
                <a:ea typeface="Inter ExtraBold" panose="02000503000000020004" pitchFamily="2" charset="0"/>
              </a:rPr>
              <a:t> </a:t>
            </a:r>
          </a:p>
        </p:txBody>
      </p:sp>
      <p:pic>
        <p:nvPicPr>
          <p:cNvPr id="5" name="Picture 4">
            <a:extLst>
              <a:ext uri="{FF2B5EF4-FFF2-40B4-BE49-F238E27FC236}">
                <a16:creationId xmlns:a16="http://schemas.microsoft.com/office/drawing/2014/main" id="{2C7B6203-187B-A99F-B2CA-AB6394B1A7D0}"/>
              </a:ext>
            </a:extLst>
          </p:cNvPr>
          <p:cNvPicPr>
            <a:picLocks noChangeAspect="1"/>
          </p:cNvPicPr>
          <p:nvPr/>
        </p:nvPicPr>
        <p:blipFill>
          <a:blip r:embed="rId3"/>
          <a:stretch>
            <a:fillRect/>
          </a:stretch>
        </p:blipFill>
        <p:spPr>
          <a:xfrm>
            <a:off x="6250459" y="2891481"/>
            <a:ext cx="3052805" cy="3052805"/>
          </a:xfrm>
          <a:prstGeom prst="parallelogram">
            <a:avLst/>
          </a:prstGeom>
          <a:ln>
            <a:solidFill>
              <a:schemeClr val="bg1"/>
            </a:solidFill>
          </a:ln>
        </p:spPr>
      </p:pic>
    </p:spTree>
    <p:extLst>
      <p:ext uri="{BB962C8B-B14F-4D97-AF65-F5344CB8AC3E}">
        <p14:creationId xmlns:p14="http://schemas.microsoft.com/office/powerpoint/2010/main" val="30598037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BF6D0-8856-B588-E678-BDCD25B081D2}"/>
              </a:ext>
            </a:extLst>
          </p:cNvPr>
          <p:cNvSpPr/>
          <p:nvPr/>
        </p:nvSpPr>
        <p:spPr>
          <a:xfrm>
            <a:off x="-201168" y="-164592"/>
            <a:ext cx="13002768" cy="7571232"/>
          </a:xfrm>
          <a:prstGeom prst="rect">
            <a:avLst/>
          </a:prstGeom>
          <a:gradFill flip="none" rotWithShape="1">
            <a:gsLst>
              <a:gs pos="0">
                <a:schemeClr val="accent1">
                  <a:lumMod val="60000"/>
                  <a:lumOff val="40000"/>
                </a:schemeClr>
              </a:gs>
              <a:gs pos="50000">
                <a:schemeClr val="tx2">
                  <a:lumMod val="50000"/>
                  <a:lumOff val="50000"/>
                </a:schemeClr>
              </a:gs>
              <a:gs pos="100000">
                <a:srgbClr val="4546F4"/>
              </a:gs>
            </a:gsLst>
            <a:lin ang="1200000" scaled="0"/>
            <a:tileRect/>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C6D11-D809-AD8B-D472-361190AA1A7E}"/>
              </a:ext>
            </a:extLst>
          </p:cNvPr>
          <p:cNvSpPr>
            <a:spLocks noGrp="1"/>
          </p:cNvSpPr>
          <p:nvPr>
            <p:ph type="title"/>
          </p:nvPr>
        </p:nvSpPr>
        <p:spPr>
          <a:xfrm>
            <a:off x="272716" y="185254"/>
            <a:ext cx="11725656" cy="1325563"/>
          </a:xfrm>
        </p:spPr>
        <p:txBody>
          <a:bodyPr>
            <a:noAutofit/>
          </a:bodyPr>
          <a:lstStyle/>
          <a:p>
            <a:r>
              <a:rPr lang="en-US" sz="5400" dirty="0">
                <a:solidFill>
                  <a:schemeClr val="bg1"/>
                </a:solidFill>
                <a:latin typeface="Haettenschweiler" panose="020B0706040902060204" pitchFamily="34" charset="0"/>
                <a:ea typeface="Ayuthaya" pitchFamily="2" charset="-34"/>
                <a:cs typeface="Ayuthaya" pitchFamily="2" charset="-34"/>
              </a:rPr>
              <a:t>ISE teams claim top 3 places at TCD Tangent’s Generative AI for Good Innovation Challenge</a:t>
            </a:r>
          </a:p>
        </p:txBody>
      </p:sp>
      <p:sp>
        <p:nvSpPr>
          <p:cNvPr id="14" name="Rounded Rectangle 13">
            <a:extLst>
              <a:ext uri="{FF2B5EF4-FFF2-40B4-BE49-F238E27FC236}">
                <a16:creationId xmlns:a16="http://schemas.microsoft.com/office/drawing/2014/main" id="{114149C2-9CBD-B473-F4DF-52DF1DA8852C}"/>
              </a:ext>
            </a:extLst>
          </p:cNvPr>
          <p:cNvSpPr/>
          <p:nvPr/>
        </p:nvSpPr>
        <p:spPr>
          <a:xfrm>
            <a:off x="272716" y="1800647"/>
            <a:ext cx="5149516" cy="242454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7F13D62-1E12-18E7-4CAC-0C6077499285}"/>
              </a:ext>
            </a:extLst>
          </p:cNvPr>
          <p:cNvPicPr>
            <a:picLocks noGrp="1" noChangeAspect="1"/>
          </p:cNvPicPr>
          <p:nvPr>
            <p:ph idx="1"/>
          </p:nvPr>
        </p:nvPicPr>
        <p:blipFill>
          <a:blip r:embed="rId2"/>
          <a:srcRect l="24113" t="-1" r="15277" b="32628"/>
          <a:stretch/>
        </p:blipFill>
        <p:spPr>
          <a:xfrm>
            <a:off x="481264" y="1800647"/>
            <a:ext cx="2502567" cy="2424540"/>
          </a:xfrm>
          <a:prstGeom prst="ellipse">
            <a:avLst/>
          </a:prstGeom>
          <a:ln w="38100">
            <a:solidFill>
              <a:schemeClr val="bg1"/>
            </a:solidFill>
          </a:ln>
        </p:spPr>
      </p:pic>
      <p:sp>
        <p:nvSpPr>
          <p:cNvPr id="15" name="Rounded Rectangle 14">
            <a:extLst>
              <a:ext uri="{FF2B5EF4-FFF2-40B4-BE49-F238E27FC236}">
                <a16:creationId xmlns:a16="http://schemas.microsoft.com/office/drawing/2014/main" id="{3B2A99C9-FEFF-B016-430E-FDC44BCAF62F}"/>
              </a:ext>
            </a:extLst>
          </p:cNvPr>
          <p:cNvSpPr/>
          <p:nvPr/>
        </p:nvSpPr>
        <p:spPr>
          <a:xfrm>
            <a:off x="6183938" y="3009051"/>
            <a:ext cx="5149516" cy="242454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86A979D-846E-EA96-CD79-B0370A5DC595}"/>
              </a:ext>
            </a:extLst>
          </p:cNvPr>
          <p:cNvPicPr>
            <a:picLocks noChangeAspect="1"/>
          </p:cNvPicPr>
          <p:nvPr/>
        </p:nvPicPr>
        <p:blipFill>
          <a:blip r:embed="rId3"/>
          <a:srcRect l="13180" t="1215" r="-1783"/>
          <a:stretch/>
        </p:blipFill>
        <p:spPr>
          <a:xfrm>
            <a:off x="8758696" y="3012917"/>
            <a:ext cx="2502567" cy="2431859"/>
          </a:xfrm>
          <a:prstGeom prst="ellipse">
            <a:avLst/>
          </a:prstGeom>
          <a:ln w="38100">
            <a:solidFill>
              <a:schemeClr val="bg1"/>
            </a:solidFill>
          </a:ln>
        </p:spPr>
      </p:pic>
      <p:sp>
        <p:nvSpPr>
          <p:cNvPr id="17" name="Rounded Rectangle 16">
            <a:extLst>
              <a:ext uri="{FF2B5EF4-FFF2-40B4-BE49-F238E27FC236}">
                <a16:creationId xmlns:a16="http://schemas.microsoft.com/office/drawing/2014/main" id="{4558477F-B1BC-325E-0E43-A5998CDF314C}"/>
              </a:ext>
            </a:extLst>
          </p:cNvPr>
          <p:cNvSpPr/>
          <p:nvPr/>
        </p:nvSpPr>
        <p:spPr>
          <a:xfrm>
            <a:off x="272716" y="4943414"/>
            <a:ext cx="5149516" cy="242454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pic>
        <p:nvPicPr>
          <p:cNvPr id="9" name="Picture 8">
            <a:extLst>
              <a:ext uri="{FF2B5EF4-FFF2-40B4-BE49-F238E27FC236}">
                <a16:creationId xmlns:a16="http://schemas.microsoft.com/office/drawing/2014/main" id="{E2D9D3BC-06C7-4F65-B862-4B12A560C464}"/>
              </a:ext>
            </a:extLst>
          </p:cNvPr>
          <p:cNvPicPr>
            <a:picLocks noChangeAspect="1"/>
          </p:cNvPicPr>
          <p:nvPr/>
        </p:nvPicPr>
        <p:blipFill>
          <a:blip r:embed="rId4"/>
          <a:srcRect l="32303" b="22349"/>
          <a:stretch/>
        </p:blipFill>
        <p:spPr>
          <a:xfrm>
            <a:off x="481264" y="4904729"/>
            <a:ext cx="2502566" cy="2501911"/>
          </a:xfrm>
          <a:prstGeom prst="ellipse">
            <a:avLst/>
          </a:prstGeom>
          <a:ln w="38100">
            <a:solidFill>
              <a:schemeClr val="bg1"/>
            </a:solidFill>
          </a:ln>
        </p:spPr>
      </p:pic>
      <p:sp>
        <p:nvSpPr>
          <p:cNvPr id="19" name="TextBox 18">
            <a:extLst>
              <a:ext uri="{FF2B5EF4-FFF2-40B4-BE49-F238E27FC236}">
                <a16:creationId xmlns:a16="http://schemas.microsoft.com/office/drawing/2014/main" id="{53505FBE-1689-354E-38AB-066F5E324C71}"/>
              </a:ext>
            </a:extLst>
          </p:cNvPr>
          <p:cNvSpPr txBox="1"/>
          <p:nvPr/>
        </p:nvSpPr>
        <p:spPr>
          <a:xfrm>
            <a:off x="3324580" y="2470442"/>
            <a:ext cx="1652337" cy="1077218"/>
          </a:xfrm>
          <a:prstGeom prst="rect">
            <a:avLst/>
          </a:prstGeom>
          <a:noFill/>
        </p:spPr>
        <p:txBody>
          <a:bodyPr wrap="square" rtlCol="0">
            <a:spAutoFit/>
          </a:bodyPr>
          <a:lstStyle/>
          <a:p>
            <a:r>
              <a:rPr lang="en-US" sz="3200" dirty="0">
                <a:solidFill>
                  <a:schemeClr val="bg1"/>
                </a:solidFill>
                <a:latin typeface="Haettenschweiler" panose="020B0706040902060204" pitchFamily="34" charset="0"/>
              </a:rPr>
              <a:t>1</a:t>
            </a:r>
            <a:r>
              <a:rPr lang="en-US" sz="3200" baseline="30000" dirty="0">
                <a:solidFill>
                  <a:schemeClr val="bg1"/>
                </a:solidFill>
                <a:latin typeface="Haettenschweiler" panose="020B0706040902060204" pitchFamily="34" charset="0"/>
              </a:rPr>
              <a:t>st</a:t>
            </a:r>
            <a:endParaRPr lang="en-US" sz="3200" dirty="0">
              <a:solidFill>
                <a:schemeClr val="bg1"/>
              </a:solidFill>
              <a:latin typeface="Haettenschweiler" panose="020B0706040902060204" pitchFamily="34" charset="0"/>
            </a:endParaRPr>
          </a:p>
          <a:p>
            <a:r>
              <a:rPr lang="en-US" sz="3200" dirty="0" err="1">
                <a:solidFill>
                  <a:schemeClr val="bg1"/>
                </a:solidFill>
                <a:latin typeface="Haettenschweiler" panose="020B0706040902060204" pitchFamily="34" charset="0"/>
              </a:rPr>
              <a:t>StreetWise</a:t>
            </a:r>
            <a:endParaRPr lang="en-US" sz="3200" dirty="0">
              <a:solidFill>
                <a:schemeClr val="bg1"/>
              </a:solidFill>
              <a:latin typeface="Haettenschweiler" panose="020B0706040902060204" pitchFamily="34" charset="0"/>
            </a:endParaRPr>
          </a:p>
        </p:txBody>
      </p:sp>
      <p:sp>
        <p:nvSpPr>
          <p:cNvPr id="20" name="TextBox 19">
            <a:extLst>
              <a:ext uri="{FF2B5EF4-FFF2-40B4-BE49-F238E27FC236}">
                <a16:creationId xmlns:a16="http://schemas.microsoft.com/office/drawing/2014/main" id="{0346C7F1-2852-B755-6206-BF5CB27B070A}"/>
              </a:ext>
            </a:extLst>
          </p:cNvPr>
          <p:cNvSpPr txBox="1"/>
          <p:nvPr/>
        </p:nvSpPr>
        <p:spPr>
          <a:xfrm>
            <a:off x="6442543" y="3682712"/>
            <a:ext cx="2057549" cy="1077218"/>
          </a:xfrm>
          <a:prstGeom prst="rect">
            <a:avLst/>
          </a:prstGeom>
          <a:noFill/>
        </p:spPr>
        <p:txBody>
          <a:bodyPr wrap="square" rtlCol="0">
            <a:spAutoFit/>
          </a:bodyPr>
          <a:lstStyle/>
          <a:p>
            <a:r>
              <a:rPr lang="en-US" sz="3200" dirty="0">
                <a:solidFill>
                  <a:schemeClr val="bg1"/>
                </a:solidFill>
                <a:latin typeface="Haettenschweiler" panose="020B0706040902060204" pitchFamily="34" charset="0"/>
              </a:rPr>
              <a:t>2</a:t>
            </a:r>
            <a:r>
              <a:rPr lang="en-US" sz="3200" baseline="30000" dirty="0">
                <a:solidFill>
                  <a:schemeClr val="bg1"/>
                </a:solidFill>
                <a:latin typeface="Haettenschweiler" panose="020B0706040902060204" pitchFamily="34" charset="0"/>
              </a:rPr>
              <a:t>nd</a:t>
            </a:r>
            <a:r>
              <a:rPr lang="en-US" sz="3200" dirty="0">
                <a:solidFill>
                  <a:schemeClr val="bg1"/>
                </a:solidFill>
                <a:latin typeface="Haettenschweiler" panose="020B0706040902060204" pitchFamily="34" charset="0"/>
              </a:rPr>
              <a:t> </a:t>
            </a:r>
          </a:p>
          <a:p>
            <a:r>
              <a:rPr lang="en-US" sz="3200" dirty="0">
                <a:solidFill>
                  <a:schemeClr val="bg1"/>
                </a:solidFill>
                <a:latin typeface="Haettenschweiler" panose="020B0706040902060204" pitchFamily="34" charset="0"/>
              </a:rPr>
              <a:t>Med Connect</a:t>
            </a:r>
          </a:p>
        </p:txBody>
      </p:sp>
      <p:sp>
        <p:nvSpPr>
          <p:cNvPr id="21" name="TextBox 20">
            <a:extLst>
              <a:ext uri="{FF2B5EF4-FFF2-40B4-BE49-F238E27FC236}">
                <a16:creationId xmlns:a16="http://schemas.microsoft.com/office/drawing/2014/main" id="{3B498E78-B0BD-843B-F487-A4D32A6863F6}"/>
              </a:ext>
            </a:extLst>
          </p:cNvPr>
          <p:cNvSpPr txBox="1"/>
          <p:nvPr/>
        </p:nvSpPr>
        <p:spPr>
          <a:xfrm>
            <a:off x="3324580" y="5617075"/>
            <a:ext cx="1652337" cy="1077218"/>
          </a:xfrm>
          <a:prstGeom prst="rect">
            <a:avLst/>
          </a:prstGeom>
          <a:noFill/>
        </p:spPr>
        <p:txBody>
          <a:bodyPr wrap="square" rtlCol="0">
            <a:spAutoFit/>
          </a:bodyPr>
          <a:lstStyle/>
          <a:p>
            <a:r>
              <a:rPr lang="en-US" sz="3200" dirty="0">
                <a:solidFill>
                  <a:schemeClr val="bg1"/>
                </a:solidFill>
                <a:latin typeface="Haettenschweiler" panose="020B0706040902060204" pitchFamily="34" charset="0"/>
              </a:rPr>
              <a:t>3</a:t>
            </a:r>
            <a:r>
              <a:rPr lang="en-US" sz="3200" baseline="30000" dirty="0">
                <a:solidFill>
                  <a:schemeClr val="bg1"/>
                </a:solidFill>
                <a:latin typeface="Haettenschweiler" panose="020B0706040902060204" pitchFamily="34" charset="0"/>
              </a:rPr>
              <a:t>rd</a:t>
            </a:r>
            <a:r>
              <a:rPr lang="en-US" sz="3200" dirty="0">
                <a:solidFill>
                  <a:schemeClr val="bg1"/>
                </a:solidFill>
                <a:latin typeface="Haettenschweiler" panose="020B0706040902060204" pitchFamily="34" charset="0"/>
              </a:rPr>
              <a:t> </a:t>
            </a:r>
          </a:p>
          <a:p>
            <a:r>
              <a:rPr lang="en-US" sz="3200" dirty="0" err="1">
                <a:solidFill>
                  <a:schemeClr val="bg1"/>
                </a:solidFill>
                <a:latin typeface="Haettenschweiler" panose="020B0706040902060204" pitchFamily="34" charset="0"/>
              </a:rPr>
              <a:t>Traffix</a:t>
            </a:r>
            <a:endParaRPr lang="en-US" sz="3200" dirty="0">
              <a:solidFill>
                <a:schemeClr val="bg1"/>
              </a:solidFill>
              <a:latin typeface="Haettenschweiler" panose="020B0706040902060204" pitchFamily="34" charset="0"/>
            </a:endParaRPr>
          </a:p>
        </p:txBody>
      </p:sp>
      <p:pic>
        <p:nvPicPr>
          <p:cNvPr id="22" name="Picture 21" descr="A number one and a hand with a castle&#10;&#10;Description automatically generated">
            <a:extLst>
              <a:ext uri="{FF2B5EF4-FFF2-40B4-BE49-F238E27FC236}">
                <a16:creationId xmlns:a16="http://schemas.microsoft.com/office/drawing/2014/main" id="{76F1D66F-E2CB-8B25-8C6F-39DB48F300FD}"/>
              </a:ext>
            </a:extLst>
          </p:cNvPr>
          <p:cNvPicPr>
            <a:picLocks noChangeAspect="1"/>
          </p:cNvPicPr>
          <p:nvPr/>
        </p:nvPicPr>
        <p:blipFill>
          <a:blip r:embed="rId5"/>
          <a:stretch>
            <a:fillRect/>
          </a:stretch>
        </p:blipFill>
        <p:spPr>
          <a:xfrm>
            <a:off x="6104664" y="5563206"/>
            <a:ext cx="5149516" cy="1184956"/>
          </a:xfrm>
          <a:prstGeom prst="rect">
            <a:avLst/>
          </a:prstGeom>
        </p:spPr>
      </p:pic>
    </p:spTree>
    <p:extLst>
      <p:ext uri="{BB962C8B-B14F-4D97-AF65-F5344CB8AC3E}">
        <p14:creationId xmlns:p14="http://schemas.microsoft.com/office/powerpoint/2010/main" val="6845006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3C63-FF4D-1765-2C05-1F7A9F965BAD}"/>
              </a:ext>
            </a:extLst>
          </p:cNvPr>
          <p:cNvSpPr>
            <a:spLocks noGrp="1"/>
          </p:cNvSpPr>
          <p:nvPr>
            <p:ph type="title"/>
          </p:nvPr>
        </p:nvSpPr>
        <p:spPr/>
        <p:txBody>
          <a:bodyPr/>
          <a:lstStyle/>
          <a:p>
            <a:r>
              <a:rPr lang="en-US" dirty="0"/>
              <a:t>Rosie Scale Ireland</a:t>
            </a:r>
          </a:p>
        </p:txBody>
      </p:sp>
      <p:pic>
        <p:nvPicPr>
          <p:cNvPr id="5" name="Content Placeholder 4" descr="A logo with an arrow pointing up&#10;&#10;Description automatically generated">
            <a:extLst>
              <a:ext uri="{FF2B5EF4-FFF2-40B4-BE49-F238E27FC236}">
                <a16:creationId xmlns:a16="http://schemas.microsoft.com/office/drawing/2014/main" id="{54572521-53FB-F96B-2DFF-48378CF99CE6}"/>
              </a:ext>
            </a:extLst>
          </p:cNvPr>
          <p:cNvPicPr>
            <a:picLocks noGrp="1" noChangeAspect="1"/>
          </p:cNvPicPr>
          <p:nvPr>
            <p:ph idx="1"/>
          </p:nvPr>
        </p:nvPicPr>
        <p:blipFill>
          <a:blip r:embed="rId2"/>
          <a:stretch>
            <a:fillRect/>
          </a:stretch>
        </p:blipFill>
        <p:spPr>
          <a:xfrm>
            <a:off x="0" y="0"/>
            <a:ext cx="3831021" cy="2374010"/>
          </a:xfrm>
        </p:spPr>
      </p:pic>
      <p:sp>
        <p:nvSpPr>
          <p:cNvPr id="6" name="Rectangle 5">
            <a:extLst>
              <a:ext uri="{FF2B5EF4-FFF2-40B4-BE49-F238E27FC236}">
                <a16:creationId xmlns:a16="http://schemas.microsoft.com/office/drawing/2014/main" id="{97BD7877-2F36-EB17-CDE3-51EC5B18FE8A}"/>
              </a:ext>
            </a:extLst>
          </p:cNvPr>
          <p:cNvSpPr/>
          <p:nvPr/>
        </p:nvSpPr>
        <p:spPr>
          <a:xfrm>
            <a:off x="-61784" y="562232"/>
            <a:ext cx="12315568" cy="6369908"/>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340281"/>
              <a:gd name="connsiteY0" fmla="*/ 518984 h 3429000"/>
              <a:gd name="connsiteX1" fmla="*/ 12340281 w 12340281"/>
              <a:gd name="connsiteY1" fmla="*/ 0 h 3429000"/>
              <a:gd name="connsiteX2" fmla="*/ 12340281 w 12340281"/>
              <a:gd name="connsiteY2" fmla="*/ 3429000 h 3429000"/>
              <a:gd name="connsiteX3" fmla="*/ 148281 w 12340281"/>
              <a:gd name="connsiteY3" fmla="*/ 3429000 h 3429000"/>
              <a:gd name="connsiteX4" fmla="*/ 0 w 12340281"/>
              <a:gd name="connsiteY4" fmla="*/ 518984 h 3429000"/>
              <a:gd name="connsiteX0" fmla="*/ 0 w 12661557"/>
              <a:gd name="connsiteY0" fmla="*/ 3509319 h 6419335"/>
              <a:gd name="connsiteX1" fmla="*/ 12661557 w 12661557"/>
              <a:gd name="connsiteY1" fmla="*/ 0 h 6419335"/>
              <a:gd name="connsiteX2" fmla="*/ 12340281 w 12661557"/>
              <a:gd name="connsiteY2" fmla="*/ 6419335 h 6419335"/>
              <a:gd name="connsiteX3" fmla="*/ 148281 w 12661557"/>
              <a:gd name="connsiteY3" fmla="*/ 6419335 h 6419335"/>
              <a:gd name="connsiteX4" fmla="*/ 0 w 12661557"/>
              <a:gd name="connsiteY4" fmla="*/ 3509319 h 6419335"/>
              <a:gd name="connsiteX0" fmla="*/ 0 w 12661557"/>
              <a:gd name="connsiteY0" fmla="*/ 3509319 h 6419335"/>
              <a:gd name="connsiteX1" fmla="*/ 12661557 w 12661557"/>
              <a:gd name="connsiteY1" fmla="*/ 0 h 6419335"/>
              <a:gd name="connsiteX2" fmla="*/ 12340281 w 12661557"/>
              <a:gd name="connsiteY2" fmla="*/ 6419335 h 6419335"/>
              <a:gd name="connsiteX3" fmla="*/ 111211 w 12661557"/>
              <a:gd name="connsiteY3" fmla="*/ 6419335 h 6419335"/>
              <a:gd name="connsiteX4" fmla="*/ 0 w 12661557"/>
              <a:gd name="connsiteY4" fmla="*/ 3509319 h 6419335"/>
              <a:gd name="connsiteX0" fmla="*/ 37070 w 12550346"/>
              <a:gd name="connsiteY0" fmla="*/ 3435179 h 6419335"/>
              <a:gd name="connsiteX1" fmla="*/ 12550346 w 12550346"/>
              <a:gd name="connsiteY1" fmla="*/ 0 h 6419335"/>
              <a:gd name="connsiteX2" fmla="*/ 12229070 w 12550346"/>
              <a:gd name="connsiteY2" fmla="*/ 6419335 h 6419335"/>
              <a:gd name="connsiteX3" fmla="*/ 0 w 12550346"/>
              <a:gd name="connsiteY3" fmla="*/ 6419335 h 6419335"/>
              <a:gd name="connsiteX4" fmla="*/ 37070 w 12550346"/>
              <a:gd name="connsiteY4" fmla="*/ 3435179 h 6419335"/>
              <a:gd name="connsiteX0" fmla="*/ 0 w 12575060"/>
              <a:gd name="connsiteY0" fmla="*/ 3484606 h 6419335"/>
              <a:gd name="connsiteX1" fmla="*/ 12575060 w 12575060"/>
              <a:gd name="connsiteY1" fmla="*/ 0 h 6419335"/>
              <a:gd name="connsiteX2" fmla="*/ 12253784 w 12575060"/>
              <a:gd name="connsiteY2" fmla="*/ 6419335 h 6419335"/>
              <a:gd name="connsiteX3" fmla="*/ 24714 w 12575060"/>
              <a:gd name="connsiteY3" fmla="*/ 6419335 h 6419335"/>
              <a:gd name="connsiteX4" fmla="*/ 0 w 12575060"/>
              <a:gd name="connsiteY4" fmla="*/ 3484606 h 6419335"/>
              <a:gd name="connsiteX0" fmla="*/ 0 w 12266141"/>
              <a:gd name="connsiteY0" fmla="*/ 3361039 h 6295768"/>
              <a:gd name="connsiteX1" fmla="*/ 12266141 w 12266141"/>
              <a:gd name="connsiteY1" fmla="*/ 0 h 6295768"/>
              <a:gd name="connsiteX2" fmla="*/ 12253784 w 12266141"/>
              <a:gd name="connsiteY2" fmla="*/ 6295768 h 6295768"/>
              <a:gd name="connsiteX3" fmla="*/ 24714 w 12266141"/>
              <a:gd name="connsiteY3" fmla="*/ 6295768 h 6295768"/>
              <a:gd name="connsiteX4" fmla="*/ 0 w 12266141"/>
              <a:gd name="connsiteY4" fmla="*/ 3361039 h 6295768"/>
              <a:gd name="connsiteX0" fmla="*/ 0 w 12315568"/>
              <a:gd name="connsiteY0" fmla="*/ 3361039 h 6369908"/>
              <a:gd name="connsiteX1" fmla="*/ 12266141 w 12315568"/>
              <a:gd name="connsiteY1" fmla="*/ 0 h 6369908"/>
              <a:gd name="connsiteX2" fmla="*/ 12315568 w 12315568"/>
              <a:gd name="connsiteY2" fmla="*/ 6369908 h 6369908"/>
              <a:gd name="connsiteX3" fmla="*/ 24714 w 12315568"/>
              <a:gd name="connsiteY3" fmla="*/ 6295768 h 6369908"/>
              <a:gd name="connsiteX4" fmla="*/ 0 w 12315568"/>
              <a:gd name="connsiteY4" fmla="*/ 3361039 h 636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5568" h="6369908">
                <a:moveTo>
                  <a:pt x="0" y="3361039"/>
                </a:moveTo>
                <a:lnTo>
                  <a:pt x="12266141" y="0"/>
                </a:lnTo>
                <a:lnTo>
                  <a:pt x="12315568" y="6369908"/>
                </a:lnTo>
                <a:lnTo>
                  <a:pt x="24714" y="6295768"/>
                </a:lnTo>
                <a:lnTo>
                  <a:pt x="0" y="3361039"/>
                </a:lnTo>
                <a:close/>
              </a:path>
            </a:pathLst>
          </a:custGeom>
          <a:solidFill>
            <a:srgbClr val="E15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itting on chairs&#10;&#10;Description automatically generated">
            <a:extLst>
              <a:ext uri="{FF2B5EF4-FFF2-40B4-BE49-F238E27FC236}">
                <a16:creationId xmlns:a16="http://schemas.microsoft.com/office/drawing/2014/main" id="{D831FCAA-953A-80A9-B51F-B3A1BFBA4739}"/>
              </a:ext>
            </a:extLst>
          </p:cNvPr>
          <p:cNvPicPr>
            <a:picLocks noChangeAspect="1"/>
          </p:cNvPicPr>
          <p:nvPr/>
        </p:nvPicPr>
        <p:blipFill>
          <a:blip r:embed="rId3"/>
          <a:srcRect l="21569" t="504" r="13778" b="43110"/>
          <a:stretch/>
        </p:blipFill>
        <p:spPr>
          <a:xfrm>
            <a:off x="6993924" y="3429000"/>
            <a:ext cx="5025081" cy="3286897"/>
          </a:xfrm>
          <a:prstGeom prst="chevron">
            <a:avLst/>
          </a:prstGeom>
          <a:ln>
            <a:solidFill>
              <a:schemeClr val="bg1"/>
            </a:solidFill>
          </a:ln>
        </p:spPr>
      </p:pic>
      <p:sp>
        <p:nvSpPr>
          <p:cNvPr id="9" name="TextBox 8">
            <a:extLst>
              <a:ext uri="{FF2B5EF4-FFF2-40B4-BE49-F238E27FC236}">
                <a16:creationId xmlns:a16="http://schemas.microsoft.com/office/drawing/2014/main" id="{23667288-AEB7-E981-79CD-FE0D0C747D5C}"/>
              </a:ext>
            </a:extLst>
          </p:cNvPr>
          <p:cNvSpPr txBox="1"/>
          <p:nvPr/>
        </p:nvSpPr>
        <p:spPr>
          <a:xfrm>
            <a:off x="119448" y="4399043"/>
            <a:ext cx="8159578" cy="954107"/>
          </a:xfrm>
          <a:prstGeom prst="rect">
            <a:avLst/>
          </a:prstGeom>
          <a:noFill/>
        </p:spPr>
        <p:txBody>
          <a:bodyPr wrap="square" rtlCol="0">
            <a:spAutoFit/>
          </a:bodyPr>
          <a:lstStyle/>
          <a:p>
            <a:r>
              <a:rPr lang="en-US" sz="2800" b="1" dirty="0">
                <a:solidFill>
                  <a:schemeClr val="bg1"/>
                </a:solidFill>
                <a:latin typeface="Inter ExtraBold" panose="02000503000000020004" pitchFamily="2" charset="0"/>
                <a:ea typeface="Inter ExtraBold" panose="02000503000000020004" pitchFamily="2" charset="0"/>
              </a:rPr>
              <a:t>ISE student Rosie Kennelly speaking at </a:t>
            </a:r>
          </a:p>
          <a:p>
            <a:r>
              <a:rPr lang="en-US" sz="2800" b="1" dirty="0">
                <a:solidFill>
                  <a:schemeClr val="bg1"/>
                </a:solidFill>
                <a:latin typeface="Inter ExtraBold" panose="02000503000000020004" pitchFamily="2" charset="0"/>
                <a:ea typeface="Inter ExtraBold" panose="02000503000000020004" pitchFamily="2" charset="0"/>
              </a:rPr>
              <a:t>Scale Ireland Regional Start-up Summit 2024</a:t>
            </a:r>
          </a:p>
        </p:txBody>
      </p:sp>
    </p:spTree>
    <p:extLst>
      <p:ext uri="{BB962C8B-B14F-4D97-AF65-F5344CB8AC3E}">
        <p14:creationId xmlns:p14="http://schemas.microsoft.com/office/powerpoint/2010/main" val="31828184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CE07DC-2DC5-63C3-D926-60AC8F61978D}"/>
              </a:ext>
            </a:extLst>
          </p:cNvPr>
          <p:cNvSpPr/>
          <p:nvPr/>
        </p:nvSpPr>
        <p:spPr>
          <a:xfrm>
            <a:off x="0" y="0"/>
            <a:ext cx="12192000" cy="6858000"/>
          </a:xfrm>
          <a:prstGeom prst="rect">
            <a:avLst/>
          </a:prstGeom>
          <a:solidFill>
            <a:srgbClr val="01A7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E92B09-23E8-72E0-7A18-8D8E536631EE}"/>
              </a:ext>
            </a:extLst>
          </p:cNvPr>
          <p:cNvSpPr>
            <a:spLocks noGrp="1"/>
          </p:cNvSpPr>
          <p:nvPr>
            <p:ph type="title"/>
          </p:nvPr>
        </p:nvSpPr>
        <p:spPr>
          <a:xfrm>
            <a:off x="506782" y="365125"/>
            <a:ext cx="11178436" cy="1325563"/>
          </a:xfrm>
        </p:spPr>
        <p:txBody>
          <a:bodyPr>
            <a:noAutofit/>
          </a:bodyPr>
          <a:lstStyle/>
          <a:p>
            <a:r>
              <a:rPr lang="en-US" sz="6000" b="1" dirty="0">
                <a:ln>
                  <a:solidFill>
                    <a:schemeClr val="bg1"/>
                  </a:solidFill>
                </a:ln>
                <a:solidFill>
                  <a:srgbClr val="01A754"/>
                </a:solidFill>
                <a:latin typeface="Inter ExtraBold" panose="02000503000000020004" pitchFamily="2" charset="0"/>
                <a:ea typeface="Inter ExtraBold" panose="02000503000000020004" pitchFamily="2" charset="0"/>
              </a:rPr>
              <a:t>Secondary School Mentoring</a:t>
            </a:r>
          </a:p>
        </p:txBody>
      </p:sp>
      <p:sp>
        <p:nvSpPr>
          <p:cNvPr id="3" name="Content Placeholder 2">
            <a:extLst>
              <a:ext uri="{FF2B5EF4-FFF2-40B4-BE49-F238E27FC236}">
                <a16:creationId xmlns:a16="http://schemas.microsoft.com/office/drawing/2014/main" id="{5D77A5A2-3393-64A9-FA84-C3919D98CB83}"/>
              </a:ext>
            </a:extLst>
          </p:cNvPr>
          <p:cNvSpPr>
            <a:spLocks noGrp="1"/>
          </p:cNvSpPr>
          <p:nvPr>
            <p:ph idx="1"/>
          </p:nvPr>
        </p:nvSpPr>
        <p:spPr>
          <a:xfrm>
            <a:off x="506782" y="1825625"/>
            <a:ext cx="11079792" cy="4351338"/>
          </a:xfrm>
        </p:spPr>
        <p:txBody>
          <a:bodyPr/>
          <a:lstStyle/>
          <a:p>
            <a:pPr marL="0" indent="0" algn="r">
              <a:buNone/>
            </a:pPr>
            <a:r>
              <a:rPr lang="en-IE" u="none" strike="noStrike" dirty="0">
                <a:solidFill>
                  <a:schemeClr val="bg1"/>
                </a:solidFill>
                <a:effectLst/>
                <a:latin typeface="Inter" panose="02000503000000020004" pitchFamily="2" charset="0"/>
                <a:ea typeface="Inter" panose="02000503000000020004" pitchFamily="2" charset="0"/>
              </a:rPr>
              <a:t>ISE students mentor second-level students one-on-one and </a:t>
            </a:r>
          </a:p>
          <a:p>
            <a:pPr marL="0" indent="0" algn="r">
              <a:buNone/>
            </a:pPr>
            <a:r>
              <a:rPr lang="en-IE" u="none" strike="noStrike" dirty="0">
                <a:solidFill>
                  <a:schemeClr val="bg1"/>
                </a:solidFill>
                <a:effectLst/>
                <a:latin typeface="Inter" panose="02000503000000020004" pitchFamily="2" charset="0"/>
                <a:ea typeface="Inter" panose="02000503000000020004" pitchFamily="2" charset="0"/>
              </a:rPr>
              <a:t>create engaging content that sparks curiosity and inspires </a:t>
            </a:r>
          </a:p>
          <a:p>
            <a:pPr marL="0" indent="0" algn="r">
              <a:buNone/>
            </a:pPr>
            <a:r>
              <a:rPr lang="en-IE" u="none" strike="noStrike" dirty="0">
                <a:solidFill>
                  <a:schemeClr val="bg1"/>
                </a:solidFill>
                <a:effectLst/>
                <a:latin typeface="Inter" panose="02000503000000020004" pitchFamily="2" charset="0"/>
                <a:ea typeface="Inter" panose="02000503000000020004" pitchFamily="2" charset="0"/>
              </a:rPr>
              <a:t>the next generation of innovators</a:t>
            </a:r>
            <a:endParaRPr lang="en-US" dirty="0">
              <a:solidFill>
                <a:schemeClr val="bg1"/>
              </a:solidFill>
              <a:latin typeface="Inter" panose="02000503000000020004" pitchFamily="2" charset="0"/>
              <a:ea typeface="Inter" panose="02000503000000020004" pitchFamily="2" charset="0"/>
            </a:endParaRPr>
          </a:p>
        </p:txBody>
      </p:sp>
      <p:pic>
        <p:nvPicPr>
          <p:cNvPr id="8" name="Picture 7" descr="A black and white sign with white text&#10;&#10;Description automatically generated">
            <a:extLst>
              <a:ext uri="{FF2B5EF4-FFF2-40B4-BE49-F238E27FC236}">
                <a16:creationId xmlns:a16="http://schemas.microsoft.com/office/drawing/2014/main" id="{6DCC6BFE-9DF8-38C7-4EB2-5E098D0EB5A3}"/>
              </a:ext>
            </a:extLst>
          </p:cNvPr>
          <p:cNvPicPr>
            <a:picLocks noChangeAspect="1"/>
          </p:cNvPicPr>
          <p:nvPr/>
        </p:nvPicPr>
        <p:blipFill>
          <a:blip r:embed="rId2"/>
          <a:stretch>
            <a:fillRect/>
          </a:stretch>
        </p:blipFill>
        <p:spPr>
          <a:xfrm>
            <a:off x="7213946" y="3663894"/>
            <a:ext cx="5073043" cy="2853587"/>
          </a:xfrm>
          <a:prstGeom prst="rect">
            <a:avLst/>
          </a:prstGeom>
        </p:spPr>
      </p:pic>
      <p:pic>
        <p:nvPicPr>
          <p:cNvPr id="12" name="Picture 11" descr="A group of people looking at a computer&#10;&#10;Description automatically generated">
            <a:extLst>
              <a:ext uri="{FF2B5EF4-FFF2-40B4-BE49-F238E27FC236}">
                <a16:creationId xmlns:a16="http://schemas.microsoft.com/office/drawing/2014/main" id="{75935706-E636-4436-9F22-8031B2845CCC}"/>
              </a:ext>
            </a:extLst>
          </p:cNvPr>
          <p:cNvPicPr>
            <a:picLocks noChangeAspect="1"/>
          </p:cNvPicPr>
          <p:nvPr/>
        </p:nvPicPr>
        <p:blipFill>
          <a:blip r:embed="rId3"/>
          <a:stretch>
            <a:fillRect/>
          </a:stretch>
        </p:blipFill>
        <p:spPr>
          <a:xfrm>
            <a:off x="-94989" y="2553493"/>
            <a:ext cx="7772400" cy="4371975"/>
          </a:xfrm>
          <a:prstGeom prst="rect">
            <a:avLst/>
          </a:prstGeom>
        </p:spPr>
      </p:pic>
    </p:spTree>
    <p:extLst>
      <p:ext uri="{BB962C8B-B14F-4D97-AF65-F5344CB8AC3E}">
        <p14:creationId xmlns:p14="http://schemas.microsoft.com/office/powerpoint/2010/main" val="17019324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5896BF-4D2A-3DE5-EA4F-98957C4152BF}"/>
              </a:ext>
            </a:extLst>
          </p:cNvPr>
          <p:cNvSpPr/>
          <p:nvPr/>
        </p:nvSpPr>
        <p:spPr>
          <a:xfrm>
            <a:off x="-114300" y="-271463"/>
            <a:ext cx="12444413" cy="3300413"/>
          </a:xfrm>
          <a:prstGeom prst="rect">
            <a:avLst/>
          </a:prstGeom>
          <a:gradFill flip="none" rotWithShape="1">
            <a:gsLst>
              <a:gs pos="0">
                <a:srgbClr val="F2EFFA"/>
              </a:gs>
              <a:gs pos="50000">
                <a:srgbClr val="FAF8FF"/>
              </a:gs>
              <a:gs pos="100000">
                <a:srgbClr val="EAE3EF"/>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E1E62-A6DC-B313-4B28-54AB39C9E397}"/>
              </a:ext>
            </a:extLst>
          </p:cNvPr>
          <p:cNvSpPr>
            <a:spLocks noGrp="1"/>
          </p:cNvSpPr>
          <p:nvPr>
            <p:ph type="title"/>
          </p:nvPr>
        </p:nvSpPr>
        <p:spPr>
          <a:xfrm>
            <a:off x="850106" y="-32742"/>
            <a:ext cx="10515600" cy="1325563"/>
          </a:xfrm>
        </p:spPr>
        <p:txBody>
          <a:bodyPr/>
          <a:lstStyle/>
          <a:p>
            <a:endParaRPr lang="en-US" dirty="0"/>
          </a:p>
        </p:txBody>
      </p:sp>
      <p:pic>
        <p:nvPicPr>
          <p:cNvPr id="5" name="Content Placeholder 4" descr="A group of people standing in front of a wall&#10;&#10;Description automatically generated">
            <a:extLst>
              <a:ext uri="{FF2B5EF4-FFF2-40B4-BE49-F238E27FC236}">
                <a16:creationId xmlns:a16="http://schemas.microsoft.com/office/drawing/2014/main" id="{5FA4B27D-1381-9707-2616-1E7B21A513A7}"/>
              </a:ext>
            </a:extLst>
          </p:cNvPr>
          <p:cNvPicPr>
            <a:picLocks noGrp="1" noChangeAspect="1"/>
          </p:cNvPicPr>
          <p:nvPr>
            <p:ph idx="1"/>
          </p:nvPr>
        </p:nvPicPr>
        <p:blipFill>
          <a:blip r:embed="rId2"/>
          <a:stretch>
            <a:fillRect/>
          </a:stretch>
        </p:blipFill>
        <p:spPr>
          <a:xfrm>
            <a:off x="-114300" y="2857105"/>
            <a:ext cx="12328079" cy="6936600"/>
          </a:xfrm>
        </p:spPr>
      </p:pic>
      <p:pic>
        <p:nvPicPr>
          <p:cNvPr id="8" name="Picture 7">
            <a:extLst>
              <a:ext uri="{FF2B5EF4-FFF2-40B4-BE49-F238E27FC236}">
                <a16:creationId xmlns:a16="http://schemas.microsoft.com/office/drawing/2014/main" id="{91269994-2823-4EC8-1D77-CA0FD5A6E1D8}"/>
              </a:ext>
            </a:extLst>
          </p:cNvPr>
          <p:cNvPicPr>
            <a:picLocks noChangeAspect="1"/>
          </p:cNvPicPr>
          <p:nvPr/>
        </p:nvPicPr>
        <p:blipFill>
          <a:blip r:embed="rId3"/>
          <a:stretch>
            <a:fillRect/>
          </a:stretch>
        </p:blipFill>
        <p:spPr>
          <a:xfrm>
            <a:off x="-114301" y="-78959"/>
            <a:ext cx="12584120" cy="1171576"/>
          </a:xfrm>
          <a:prstGeom prst="rect">
            <a:avLst/>
          </a:prstGeom>
        </p:spPr>
      </p:pic>
      <p:cxnSp>
        <p:nvCxnSpPr>
          <p:cNvPr id="10" name="Straight Connector 9">
            <a:extLst>
              <a:ext uri="{FF2B5EF4-FFF2-40B4-BE49-F238E27FC236}">
                <a16:creationId xmlns:a16="http://schemas.microsoft.com/office/drawing/2014/main" id="{E8764D94-23FE-4DC2-69AD-9FE7182A8E4B}"/>
              </a:ext>
            </a:extLst>
          </p:cNvPr>
          <p:cNvCxnSpPr>
            <a:cxnSpLocks/>
          </p:cNvCxnSpPr>
          <p:nvPr/>
        </p:nvCxnSpPr>
        <p:spPr>
          <a:xfrm>
            <a:off x="2757483" y="63510"/>
            <a:ext cx="0" cy="94650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Doughnut 12">
            <a:extLst>
              <a:ext uri="{FF2B5EF4-FFF2-40B4-BE49-F238E27FC236}">
                <a16:creationId xmlns:a16="http://schemas.microsoft.com/office/drawing/2014/main" id="{92005639-DD4F-2543-81C5-226B9C6C7C8E}"/>
              </a:ext>
            </a:extLst>
          </p:cNvPr>
          <p:cNvSpPr/>
          <p:nvPr/>
        </p:nvSpPr>
        <p:spPr>
          <a:xfrm>
            <a:off x="6700838" y="4187741"/>
            <a:ext cx="2271711" cy="2271712"/>
          </a:xfrm>
          <a:prstGeom prst="donut">
            <a:avLst>
              <a:gd name="adj" fmla="val 5434"/>
            </a:avLst>
          </a:prstGeom>
          <a:solidFill>
            <a:srgbClr val="01A75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53C70C1C-DE19-9335-C953-2B1429A340AA}"/>
              </a:ext>
            </a:extLst>
          </p:cNvPr>
          <p:cNvSpPr txBox="1"/>
          <p:nvPr/>
        </p:nvSpPr>
        <p:spPr>
          <a:xfrm>
            <a:off x="3045790" y="-49401"/>
            <a:ext cx="8186738" cy="1569660"/>
          </a:xfrm>
          <a:prstGeom prst="rect">
            <a:avLst/>
          </a:prstGeom>
          <a:noFill/>
        </p:spPr>
        <p:txBody>
          <a:bodyPr wrap="square" rtlCol="0">
            <a:spAutoFit/>
          </a:bodyPr>
          <a:lstStyle/>
          <a:p>
            <a:r>
              <a:rPr lang="en-IE" sz="3200" b="1" u="none" strike="noStrike" dirty="0">
                <a:solidFill>
                  <a:schemeClr val="bg1"/>
                </a:solidFill>
                <a:effectLst/>
                <a:latin typeface="Times New Roman" panose="02020603050405020304" pitchFamily="18" charset="0"/>
                <a:cs typeface="Times New Roman" panose="02020603050405020304" pitchFamily="18" charset="0"/>
              </a:rPr>
              <a:t>30 under 30: </a:t>
            </a:r>
          </a:p>
          <a:p>
            <a:r>
              <a:rPr lang="en-IE" sz="3200" b="1" u="none" strike="noStrike" dirty="0">
                <a:solidFill>
                  <a:schemeClr val="bg1"/>
                </a:solidFill>
                <a:effectLst/>
                <a:latin typeface="Times New Roman" panose="02020603050405020304" pitchFamily="18" charset="0"/>
                <a:cs typeface="Times New Roman" panose="02020603050405020304" pitchFamily="18" charset="0"/>
              </a:rPr>
              <a:t>The bright young stars of Ireland’s tech scene</a:t>
            </a:r>
          </a:p>
          <a:p>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52BDCAD-3AAD-B14A-8C30-C7CD793957D8}"/>
              </a:ext>
            </a:extLst>
          </p:cNvPr>
          <p:cNvSpPr txBox="1"/>
          <p:nvPr/>
        </p:nvSpPr>
        <p:spPr>
          <a:xfrm>
            <a:off x="6251524" y="1114467"/>
            <a:ext cx="5823741" cy="2800767"/>
          </a:xfrm>
          <a:prstGeom prst="rect">
            <a:avLst/>
          </a:prstGeom>
          <a:noFill/>
        </p:spPr>
        <p:txBody>
          <a:bodyPr wrap="square" rtlCol="0">
            <a:spAutoFit/>
          </a:bodyPr>
          <a:lstStyle/>
          <a:p>
            <a:pPr algn="l"/>
            <a:r>
              <a:rPr lang="en-IE" sz="1600" b="1" i="0" u="none" strike="noStrike" dirty="0">
                <a:solidFill>
                  <a:srgbClr val="0E1E2F"/>
                </a:solidFill>
                <a:effectLst/>
                <a:latin typeface="Inter"/>
              </a:rPr>
              <a:t>Josh McGiff – ISE Lecturer, Founder &amp; Community Leader</a:t>
            </a:r>
          </a:p>
          <a:p>
            <a:pPr algn="l"/>
            <a:r>
              <a:rPr lang="en-IE" sz="1600" b="0" i="0" u="none" strike="noStrike" dirty="0">
                <a:solidFill>
                  <a:srgbClr val="0E1E2F"/>
                </a:solidFill>
                <a:effectLst/>
                <a:latin typeface="Inter"/>
              </a:rPr>
              <a:t>Circled in picture, Josh is Head Instructor on the ISE programme and is currently pursuing a PhD in AI. His passions lie with revolutionising the way people learn about software engineering and machine learning. Josh is also the founder of the Twitch Ireland community and </a:t>
            </a:r>
            <a:r>
              <a:rPr lang="en-IE" sz="1600" b="0" i="0" u="none" strike="noStrike" dirty="0" err="1">
                <a:solidFill>
                  <a:srgbClr val="0E1E2F"/>
                </a:solidFill>
                <a:effectLst/>
                <a:latin typeface="Inter"/>
              </a:rPr>
              <a:t>Streamably</a:t>
            </a:r>
            <a:r>
              <a:rPr lang="en-IE" sz="1600" b="0" i="0" u="none" strike="noStrike" dirty="0">
                <a:solidFill>
                  <a:srgbClr val="0E1E2F"/>
                </a:solidFill>
                <a:effectLst/>
                <a:latin typeface="Inter"/>
              </a:rPr>
              <a:t> (his business that supports creators </a:t>
            </a:r>
            <a:r>
              <a:rPr lang="en-IE" sz="1600" b="0" i="0" u="none" strike="noStrike" dirty="0" err="1">
                <a:solidFill>
                  <a:srgbClr val="0E1E2F"/>
                </a:solidFill>
                <a:effectLst/>
                <a:latin typeface="Inter"/>
              </a:rPr>
              <a:t>thorugh</a:t>
            </a:r>
            <a:r>
              <a:rPr lang="en-IE" sz="1600" b="0" i="0" u="none" strike="noStrike" dirty="0">
                <a:solidFill>
                  <a:srgbClr val="0E1E2F"/>
                </a:solidFill>
                <a:effectLst/>
                <a:latin typeface="Inter"/>
              </a:rPr>
              <a:t> providing them with an array of tools and supports).</a:t>
            </a:r>
          </a:p>
          <a:p>
            <a:br>
              <a:rPr lang="en-IE" sz="1600" dirty="0"/>
            </a:br>
            <a:endParaRPr lang="en-US" sz="1600" dirty="0"/>
          </a:p>
        </p:txBody>
      </p:sp>
      <p:sp>
        <p:nvSpPr>
          <p:cNvPr id="16" name="TextBox 15">
            <a:extLst>
              <a:ext uri="{FF2B5EF4-FFF2-40B4-BE49-F238E27FC236}">
                <a16:creationId xmlns:a16="http://schemas.microsoft.com/office/drawing/2014/main" id="{835D686B-0490-84AF-5596-E94D8C86599E}"/>
              </a:ext>
            </a:extLst>
          </p:cNvPr>
          <p:cNvSpPr txBox="1"/>
          <p:nvPr/>
        </p:nvSpPr>
        <p:spPr>
          <a:xfrm>
            <a:off x="289271" y="1122175"/>
            <a:ext cx="5706214" cy="2554545"/>
          </a:xfrm>
          <a:prstGeom prst="rect">
            <a:avLst/>
          </a:prstGeom>
          <a:noFill/>
        </p:spPr>
        <p:txBody>
          <a:bodyPr wrap="square" rtlCol="0">
            <a:spAutoFit/>
          </a:bodyPr>
          <a:lstStyle/>
          <a:p>
            <a:pPr algn="l"/>
            <a:r>
              <a:rPr lang="en-IE" sz="1600" b="1" i="0" u="none" strike="noStrike" dirty="0">
                <a:solidFill>
                  <a:srgbClr val="0E1E2F"/>
                </a:solidFill>
                <a:effectLst/>
                <a:latin typeface="Inter"/>
              </a:rPr>
              <a:t>Jack O’ Regan Kenny – </a:t>
            </a:r>
            <a:r>
              <a:rPr lang="en-IE" sz="1600" b="1" i="0" u="none" strike="noStrike" dirty="0" err="1">
                <a:solidFill>
                  <a:srgbClr val="0E1E2F"/>
                </a:solidFill>
                <a:effectLst/>
                <a:latin typeface="Inter"/>
              </a:rPr>
              <a:t>ISExAWS</a:t>
            </a:r>
            <a:r>
              <a:rPr lang="en-IE" sz="1600" b="1" i="0" u="none" strike="noStrike" dirty="0">
                <a:solidFill>
                  <a:srgbClr val="0E1E2F"/>
                </a:solidFill>
                <a:effectLst/>
                <a:latin typeface="Inter"/>
              </a:rPr>
              <a:t> Fellow, Entrepreneur and Engineer</a:t>
            </a:r>
          </a:p>
          <a:p>
            <a:pPr algn="l"/>
            <a:r>
              <a:rPr lang="en-IE" sz="1600" b="0" i="0" u="none" strike="noStrike" dirty="0">
                <a:solidFill>
                  <a:srgbClr val="0E1E2F"/>
                </a:solidFill>
                <a:effectLst/>
                <a:latin typeface="Inter"/>
              </a:rPr>
              <a:t>Jack joined the ISE team through our</a:t>
            </a:r>
            <a:r>
              <a:rPr lang="en-IE" sz="1600" dirty="0">
                <a:solidFill>
                  <a:srgbClr val="0E1E2F"/>
                </a:solidFill>
                <a:latin typeface="Inter"/>
              </a:rPr>
              <a:t> </a:t>
            </a:r>
            <a:r>
              <a:rPr lang="en-IE" sz="1600" b="0" i="0" u="none" strike="noStrike" dirty="0">
                <a:solidFill>
                  <a:srgbClr val="0E1E2F"/>
                </a:solidFill>
                <a:effectLst/>
                <a:latin typeface="Inter"/>
              </a:rPr>
              <a:t>fellowship programme in partnership with AWS. Jack is a serial entrepreneur having founded two startups in his teens. He has also served as MD of the Patch Accelerator. Jack is committed to supporting the tech community in Ireland, particularly with respect to entrepreneurship and innovation. He is currently teaching in ISE as part of his fellowship.</a:t>
            </a:r>
          </a:p>
        </p:txBody>
      </p:sp>
      <p:cxnSp>
        <p:nvCxnSpPr>
          <p:cNvPr id="18" name="Straight Connector 17">
            <a:extLst>
              <a:ext uri="{FF2B5EF4-FFF2-40B4-BE49-F238E27FC236}">
                <a16:creationId xmlns:a16="http://schemas.microsoft.com/office/drawing/2014/main" id="{32A945CF-989A-1F37-8776-73B38058433E}"/>
              </a:ext>
            </a:extLst>
          </p:cNvPr>
          <p:cNvCxnSpPr/>
          <p:nvPr/>
        </p:nvCxnSpPr>
        <p:spPr>
          <a:xfrm>
            <a:off x="6135190" y="1162593"/>
            <a:ext cx="0" cy="2474953"/>
          </a:xfrm>
          <a:prstGeom prst="line">
            <a:avLst/>
          </a:prstGeom>
          <a:ln>
            <a:solidFill>
              <a:srgbClr val="01A75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50225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93EC-FEE7-125B-B02C-6A0E7D938A4B}"/>
              </a:ext>
            </a:extLst>
          </p:cNvPr>
          <p:cNvSpPr>
            <a:spLocks noGrp="1"/>
          </p:cNvSpPr>
          <p:nvPr>
            <p:ph type="title"/>
          </p:nvPr>
        </p:nvSpPr>
        <p:spPr/>
        <p:txBody>
          <a:bodyPr/>
          <a:lstStyle/>
          <a:p>
            <a:r>
              <a:rPr lang="en-US" dirty="0" err="1"/>
              <a:t>Robocode</a:t>
            </a:r>
            <a:endParaRPr lang="en-US" dirty="0"/>
          </a:p>
        </p:txBody>
      </p:sp>
      <p:pic>
        <p:nvPicPr>
          <p:cNvPr id="5" name="Content Placeholder 4">
            <a:extLst>
              <a:ext uri="{FF2B5EF4-FFF2-40B4-BE49-F238E27FC236}">
                <a16:creationId xmlns:a16="http://schemas.microsoft.com/office/drawing/2014/main" id="{78527250-69D2-9BFA-BD64-519D58ACE6E7}"/>
              </a:ext>
            </a:extLst>
          </p:cNvPr>
          <p:cNvPicPr>
            <a:picLocks noGrp="1" noChangeAspect="1"/>
          </p:cNvPicPr>
          <p:nvPr>
            <p:ph idx="1"/>
          </p:nvPr>
        </p:nvPicPr>
        <p:blipFill>
          <a:blip r:embed="rId2"/>
          <a:srcRect l="29657" t="21763" r="35555" b="33650"/>
          <a:stretch/>
        </p:blipFill>
        <p:spPr>
          <a:xfrm>
            <a:off x="7315200" y="1907413"/>
            <a:ext cx="4437072" cy="3870515"/>
          </a:xfrm>
        </p:spPr>
      </p:pic>
      <p:pic>
        <p:nvPicPr>
          <p:cNvPr id="7" name="Picture 6">
            <a:extLst>
              <a:ext uri="{FF2B5EF4-FFF2-40B4-BE49-F238E27FC236}">
                <a16:creationId xmlns:a16="http://schemas.microsoft.com/office/drawing/2014/main" id="{BB53E361-6306-F86F-3707-CB9D9D138F2F}"/>
              </a:ext>
            </a:extLst>
          </p:cNvPr>
          <p:cNvPicPr>
            <a:picLocks noChangeAspect="1"/>
          </p:cNvPicPr>
          <p:nvPr/>
        </p:nvPicPr>
        <p:blipFill>
          <a:blip r:embed="rId3"/>
          <a:stretch>
            <a:fillRect/>
          </a:stretch>
        </p:blipFill>
        <p:spPr>
          <a:xfrm>
            <a:off x="399812" y="397014"/>
            <a:ext cx="5003800" cy="1524000"/>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6EA26008-894C-234E-7C80-816E30154987}"/>
                  </a:ext>
                </a:extLst>
              </p14:cNvPr>
              <p14:cNvContentPartPr/>
              <p14:nvPr/>
            </p14:nvContentPartPr>
            <p14:xfrm>
              <a:off x="8828352" y="3171744"/>
              <a:ext cx="360" cy="360"/>
            </p14:xfrm>
          </p:contentPart>
        </mc:Choice>
        <mc:Fallback xmlns="">
          <p:pic>
            <p:nvPicPr>
              <p:cNvPr id="10" name="Ink 9">
                <a:extLst>
                  <a:ext uri="{FF2B5EF4-FFF2-40B4-BE49-F238E27FC236}">
                    <a16:creationId xmlns:a16="http://schemas.microsoft.com/office/drawing/2014/main" id="{6EA26008-894C-234E-7C80-816E30154987}"/>
                  </a:ext>
                </a:extLst>
              </p:cNvPr>
              <p:cNvPicPr/>
              <p:nvPr/>
            </p:nvPicPr>
            <p:blipFill>
              <a:blip r:embed="rId5"/>
              <a:stretch>
                <a:fillRect/>
              </a:stretch>
            </p:blipFill>
            <p:spPr>
              <a:xfrm>
                <a:off x="8765712" y="3108744"/>
                <a:ext cx="126000" cy="126000"/>
              </a:xfrm>
              <a:prstGeom prst="rect">
                <a:avLst/>
              </a:prstGeom>
            </p:spPr>
          </p:pic>
        </mc:Fallback>
      </mc:AlternateContent>
      <p:pic>
        <p:nvPicPr>
          <p:cNvPr id="12" name="Graphic 11" descr="Barcode with solid fill">
            <a:extLst>
              <a:ext uri="{FF2B5EF4-FFF2-40B4-BE49-F238E27FC236}">
                <a16:creationId xmlns:a16="http://schemas.microsoft.com/office/drawing/2014/main" id="{07F2DB28-F75D-7F5A-A697-0AAEA40447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27" y="-1133856"/>
            <a:ext cx="15096850" cy="11760717"/>
          </a:xfrm>
          <a:prstGeom prst="rect">
            <a:avLst/>
          </a:prstGeom>
        </p:spPr>
      </p:pic>
      <p:sp>
        <p:nvSpPr>
          <p:cNvPr id="15" name="TextBox 14">
            <a:extLst>
              <a:ext uri="{FF2B5EF4-FFF2-40B4-BE49-F238E27FC236}">
                <a16:creationId xmlns:a16="http://schemas.microsoft.com/office/drawing/2014/main" id="{6F106F71-B656-DB26-FD1D-0C5016043124}"/>
              </a:ext>
            </a:extLst>
          </p:cNvPr>
          <p:cNvSpPr txBox="1"/>
          <p:nvPr/>
        </p:nvSpPr>
        <p:spPr>
          <a:xfrm>
            <a:off x="5468112" y="134799"/>
            <a:ext cx="5885688" cy="1754326"/>
          </a:xfrm>
          <a:prstGeom prst="rect">
            <a:avLst/>
          </a:prstGeom>
          <a:noFill/>
        </p:spPr>
        <p:txBody>
          <a:bodyPr wrap="square" rtlCol="0">
            <a:spAutoFit/>
          </a:bodyPr>
          <a:lstStyle/>
          <a:p>
            <a:r>
              <a:rPr lang="en-IE" sz="3600" u="none" strike="noStrike" dirty="0">
                <a:solidFill>
                  <a:srgbClr val="E28327"/>
                </a:solidFill>
                <a:effectLst/>
                <a:latin typeface="Inter Thin" panose="02000503000000020004" pitchFamily="2" charset="0"/>
                <a:ea typeface="Inter Thin" panose="02000503000000020004" pitchFamily="2" charset="0"/>
              </a:rPr>
              <a:t>Games Fleadh </a:t>
            </a:r>
            <a:r>
              <a:rPr lang="en-IE" sz="3600" u="none" strike="noStrike" dirty="0" err="1">
                <a:solidFill>
                  <a:srgbClr val="E28327"/>
                </a:solidFill>
                <a:effectLst/>
                <a:latin typeface="Inter Thin" panose="02000503000000020004" pitchFamily="2" charset="0"/>
                <a:ea typeface="Inter Thin" panose="02000503000000020004" pitchFamily="2" charset="0"/>
              </a:rPr>
              <a:t>Robocode</a:t>
            </a:r>
            <a:r>
              <a:rPr lang="en-IE" sz="3600" u="none" strike="noStrike" dirty="0">
                <a:solidFill>
                  <a:srgbClr val="E28327"/>
                </a:solidFill>
                <a:effectLst/>
                <a:latin typeface="Inter Thin" panose="02000503000000020004" pitchFamily="2" charset="0"/>
                <a:ea typeface="Inter Thin" panose="02000503000000020004" pitchFamily="2" charset="0"/>
              </a:rPr>
              <a:t> Ireland Challenge 2023 runners-up</a:t>
            </a:r>
            <a:endParaRPr lang="en-US" sz="3600" dirty="0">
              <a:solidFill>
                <a:srgbClr val="E28327"/>
              </a:solidFill>
              <a:latin typeface="Inter Thin" panose="02000503000000020004" pitchFamily="2" charset="0"/>
              <a:ea typeface="Inter Thin" panose="02000503000000020004" pitchFamily="2" charset="0"/>
            </a:endParaRPr>
          </a:p>
        </p:txBody>
      </p:sp>
      <p:sp>
        <p:nvSpPr>
          <p:cNvPr id="16" name="TextBox 15">
            <a:extLst>
              <a:ext uri="{FF2B5EF4-FFF2-40B4-BE49-F238E27FC236}">
                <a16:creationId xmlns:a16="http://schemas.microsoft.com/office/drawing/2014/main" id="{0AE9344B-5935-0BBB-B0A9-7BFE180C0148}"/>
              </a:ext>
            </a:extLst>
          </p:cNvPr>
          <p:cNvSpPr txBox="1"/>
          <p:nvPr/>
        </p:nvSpPr>
        <p:spPr>
          <a:xfrm>
            <a:off x="439728" y="2529600"/>
            <a:ext cx="6746472" cy="2308324"/>
          </a:xfrm>
          <a:prstGeom prst="rect">
            <a:avLst/>
          </a:prstGeom>
          <a:noFill/>
        </p:spPr>
        <p:txBody>
          <a:bodyPr wrap="square" rtlCol="0">
            <a:spAutoFit/>
          </a:bodyPr>
          <a:lstStyle/>
          <a:p>
            <a:pPr marL="685800" indent="-685800">
              <a:buFont typeface="Arial" panose="020B0604020202020204" pitchFamily="34" charset="0"/>
              <a:buChar char="•"/>
            </a:pPr>
            <a:r>
              <a:rPr lang="en-IE" sz="4800" b="1" u="none" strike="noStrike" dirty="0">
                <a:effectLst/>
                <a:latin typeface="Inter ExtraBold" panose="02000503000000020004" pitchFamily="2" charset="0"/>
                <a:ea typeface="Inter ExtraBold" panose="02000503000000020004" pitchFamily="2" charset="0"/>
              </a:rPr>
              <a:t>Dervla </a:t>
            </a:r>
            <a:r>
              <a:rPr lang="en-IE" sz="4800" b="1" u="none" strike="noStrike" dirty="0" err="1">
                <a:effectLst/>
                <a:latin typeface="Inter ExtraBold" panose="02000503000000020004" pitchFamily="2" charset="0"/>
                <a:ea typeface="Inter ExtraBold" panose="02000503000000020004" pitchFamily="2" charset="0"/>
              </a:rPr>
              <a:t>Gargan</a:t>
            </a:r>
            <a:endParaRPr lang="en-IE" sz="4800" b="1" dirty="0">
              <a:latin typeface="Inter ExtraBold" panose="02000503000000020004" pitchFamily="2" charset="0"/>
              <a:ea typeface="Inter ExtraBold" panose="02000503000000020004" pitchFamily="2" charset="0"/>
            </a:endParaRPr>
          </a:p>
          <a:p>
            <a:pPr marL="685800" indent="-685800">
              <a:buFont typeface="Arial" panose="020B0604020202020204" pitchFamily="34" charset="0"/>
              <a:buChar char="•"/>
            </a:pPr>
            <a:r>
              <a:rPr lang="en-IE" sz="4800" b="1" u="none" strike="noStrike" dirty="0">
                <a:effectLst/>
                <a:latin typeface="Inter ExtraBold" panose="02000503000000020004" pitchFamily="2" charset="0"/>
                <a:ea typeface="Inter ExtraBold" panose="02000503000000020004" pitchFamily="2" charset="0"/>
              </a:rPr>
              <a:t>Art </a:t>
            </a:r>
            <a:r>
              <a:rPr lang="en-IE" sz="4800" b="1" u="none" strike="noStrike" dirty="0" err="1">
                <a:effectLst/>
                <a:latin typeface="Inter ExtraBold" panose="02000503000000020004" pitchFamily="2" charset="0"/>
                <a:ea typeface="Inter ExtraBold" panose="02000503000000020004" pitchFamily="2" charset="0"/>
              </a:rPr>
              <a:t>Ó</a:t>
            </a:r>
            <a:r>
              <a:rPr lang="en-IE" sz="4800" b="1" u="none" strike="noStrike" dirty="0">
                <a:effectLst/>
                <a:latin typeface="Inter ExtraBold" panose="02000503000000020004" pitchFamily="2" charset="0"/>
                <a:ea typeface="Inter ExtraBold" panose="02000503000000020004" pitchFamily="2" charset="0"/>
              </a:rPr>
              <a:t> </a:t>
            </a:r>
            <a:r>
              <a:rPr lang="en-IE" sz="4800" b="1" u="none" strike="noStrike" dirty="0" err="1">
                <a:effectLst/>
                <a:latin typeface="Inter ExtraBold" panose="02000503000000020004" pitchFamily="2" charset="0"/>
                <a:ea typeface="Inter ExtraBold" panose="02000503000000020004" pitchFamily="2" charset="0"/>
              </a:rPr>
              <a:t>Liatháin</a:t>
            </a:r>
            <a:endParaRPr lang="en-IE" sz="4800" b="1" dirty="0">
              <a:latin typeface="Inter ExtraBold" panose="02000503000000020004" pitchFamily="2" charset="0"/>
              <a:ea typeface="Inter ExtraBold" panose="02000503000000020004" pitchFamily="2" charset="0"/>
            </a:endParaRPr>
          </a:p>
          <a:p>
            <a:pPr marL="685800" indent="-685800">
              <a:buFont typeface="Arial" panose="020B0604020202020204" pitchFamily="34" charset="0"/>
              <a:buChar char="•"/>
            </a:pPr>
            <a:r>
              <a:rPr lang="en-IE" sz="4800" b="1" u="none" strike="noStrike" dirty="0">
                <a:effectLst/>
                <a:latin typeface="Inter ExtraBold" panose="02000503000000020004" pitchFamily="2" charset="0"/>
                <a:ea typeface="Inter ExtraBold" panose="02000503000000020004" pitchFamily="2" charset="0"/>
              </a:rPr>
              <a:t>Daniel J. Kennedy</a:t>
            </a:r>
            <a:endParaRPr lang="en-US" sz="4800" b="1" dirty="0">
              <a:latin typeface="Inter ExtraBold" panose="02000503000000020004" pitchFamily="2" charset="0"/>
              <a:ea typeface="Inter ExtraBold" panose="02000503000000020004" pitchFamily="2" charset="0"/>
            </a:endParaRPr>
          </a:p>
        </p:txBody>
      </p:sp>
    </p:spTree>
    <p:extLst>
      <p:ext uri="{BB962C8B-B14F-4D97-AF65-F5344CB8AC3E}">
        <p14:creationId xmlns:p14="http://schemas.microsoft.com/office/powerpoint/2010/main" val="30114999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4210-6073-0523-4D03-A53E6A7A4E36}"/>
              </a:ext>
            </a:extLst>
          </p:cNvPr>
          <p:cNvSpPr>
            <a:spLocks noGrp="1"/>
          </p:cNvSpPr>
          <p:nvPr>
            <p:ph type="title"/>
          </p:nvPr>
        </p:nvSpPr>
        <p:spPr/>
        <p:txBody>
          <a:bodyPr>
            <a:normAutofit/>
          </a:bodyPr>
          <a:lstStyle/>
          <a:p>
            <a:r>
              <a:rPr lang="en-US" sz="5400" b="1" dirty="0" err="1">
                <a:solidFill>
                  <a:srgbClr val="876E9B"/>
                </a:solidFill>
                <a:latin typeface="Inter ExtraBold" panose="02000503000000020004" pitchFamily="2" charset="0"/>
                <a:ea typeface="Inter ExtraBold" panose="02000503000000020004" pitchFamily="2" charset="0"/>
              </a:rPr>
              <a:t>Givebackathon</a:t>
            </a:r>
            <a:endParaRPr lang="en-US" sz="5400" b="1" dirty="0">
              <a:solidFill>
                <a:srgbClr val="876E9B"/>
              </a:solidFill>
              <a:latin typeface="Inter ExtraBold" panose="02000503000000020004" pitchFamily="2" charset="0"/>
              <a:ea typeface="Inter ExtraBold" panose="02000503000000020004" pitchFamily="2" charset="0"/>
            </a:endParaRPr>
          </a:p>
        </p:txBody>
      </p:sp>
      <p:pic>
        <p:nvPicPr>
          <p:cNvPr id="5" name="Content Placeholder 4" descr="Hands holding a light bulb&#10;&#10;Description automatically generated">
            <a:extLst>
              <a:ext uri="{FF2B5EF4-FFF2-40B4-BE49-F238E27FC236}">
                <a16:creationId xmlns:a16="http://schemas.microsoft.com/office/drawing/2014/main" id="{A33F22B5-CA6C-9941-4256-73C02568A995}"/>
              </a:ext>
            </a:extLst>
          </p:cNvPr>
          <p:cNvPicPr>
            <a:picLocks noGrp="1" noChangeAspect="1"/>
          </p:cNvPicPr>
          <p:nvPr>
            <p:ph idx="1"/>
          </p:nvPr>
        </p:nvPicPr>
        <p:blipFill>
          <a:blip r:embed="rId2"/>
          <a:stretch>
            <a:fillRect/>
          </a:stretch>
        </p:blipFill>
        <p:spPr>
          <a:xfrm>
            <a:off x="7317905" y="2488127"/>
            <a:ext cx="4874095" cy="4351338"/>
          </a:xfrm>
        </p:spPr>
      </p:pic>
      <p:sp>
        <p:nvSpPr>
          <p:cNvPr id="3" name="TextBox 2">
            <a:extLst>
              <a:ext uri="{FF2B5EF4-FFF2-40B4-BE49-F238E27FC236}">
                <a16:creationId xmlns:a16="http://schemas.microsoft.com/office/drawing/2014/main" id="{ACB9548B-1743-134C-26D8-C995C1DAE1C2}"/>
              </a:ext>
            </a:extLst>
          </p:cNvPr>
          <p:cNvSpPr txBox="1"/>
          <p:nvPr/>
        </p:nvSpPr>
        <p:spPr>
          <a:xfrm>
            <a:off x="838200" y="1564797"/>
            <a:ext cx="5257800" cy="1200329"/>
          </a:xfrm>
          <a:prstGeom prst="rect">
            <a:avLst/>
          </a:prstGeom>
          <a:noFill/>
        </p:spPr>
        <p:txBody>
          <a:bodyPr wrap="square" rtlCol="0">
            <a:spAutoFit/>
          </a:bodyPr>
          <a:lstStyle/>
          <a:p>
            <a:r>
              <a:rPr lang="en-US" dirty="0">
                <a:solidFill>
                  <a:srgbClr val="787C7F"/>
                </a:solidFill>
              </a:rPr>
              <a:t>In May 2024 ISE students provided tech support to a number of charities free of charge. They created a website, improved web services and designed an app in conjunction with good causes from Limerick</a:t>
            </a:r>
          </a:p>
        </p:txBody>
      </p:sp>
    </p:spTree>
    <p:extLst>
      <p:ext uri="{BB962C8B-B14F-4D97-AF65-F5344CB8AC3E}">
        <p14:creationId xmlns:p14="http://schemas.microsoft.com/office/powerpoint/2010/main" val="6349877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CB87DD-BC50-A253-6B9B-26E0D1DEB136}"/>
              </a:ext>
            </a:extLst>
          </p:cNvPr>
          <p:cNvSpPr/>
          <p:nvPr/>
        </p:nvSpPr>
        <p:spPr>
          <a:xfrm>
            <a:off x="0" y="-228600"/>
            <a:ext cx="12618719" cy="7315200"/>
          </a:xfrm>
          <a:prstGeom prst="rect">
            <a:avLst/>
          </a:prstGeom>
          <a:solidFill>
            <a:srgbClr val="876E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75BA6-E69E-E19A-AB0F-C2884DE7B950}"/>
              </a:ext>
            </a:extLst>
          </p:cNvPr>
          <p:cNvSpPr>
            <a:spLocks noGrp="1"/>
          </p:cNvSpPr>
          <p:nvPr>
            <p:ph type="title"/>
          </p:nvPr>
        </p:nvSpPr>
        <p:spPr>
          <a:xfrm>
            <a:off x="577573" y="635210"/>
            <a:ext cx="4368602" cy="1956841"/>
          </a:xfrm>
        </p:spPr>
        <p:txBody>
          <a:bodyPr anchor="b">
            <a:noAutofit/>
          </a:bodyPr>
          <a:lstStyle/>
          <a:p>
            <a:r>
              <a:rPr lang="en-US" sz="7200" b="1" dirty="0">
                <a:solidFill>
                  <a:schemeClr val="bg1"/>
                </a:solidFill>
                <a:latin typeface="Formula Condensed Light" pitchFamily="2" charset="77"/>
              </a:rPr>
              <a:t>Aoibheann Mangan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E43613-D740-3E3C-69AA-7D430B5EA5DE}"/>
              </a:ext>
            </a:extLst>
          </p:cNvPr>
          <p:cNvSpPr>
            <a:spLocks noGrp="1"/>
          </p:cNvSpPr>
          <p:nvPr>
            <p:ph idx="1"/>
          </p:nvPr>
        </p:nvSpPr>
        <p:spPr>
          <a:xfrm>
            <a:off x="640080" y="2872899"/>
            <a:ext cx="4243589" cy="848475"/>
          </a:xfrm>
        </p:spPr>
        <p:txBody>
          <a:bodyPr>
            <a:noAutofit/>
          </a:bodyPr>
          <a:lstStyle/>
          <a:p>
            <a:pPr marL="0" indent="0">
              <a:buNone/>
            </a:pPr>
            <a:r>
              <a:rPr lang="en-US" dirty="0">
                <a:solidFill>
                  <a:schemeClr val="bg1"/>
                </a:solidFill>
              </a:rPr>
              <a:t>BT Young Scientist: </a:t>
            </a:r>
          </a:p>
          <a:p>
            <a:pPr marL="0" indent="0">
              <a:buNone/>
            </a:pPr>
            <a:r>
              <a:rPr lang="en-IE" b="0" i="0" u="none" strike="noStrike" dirty="0">
                <a:solidFill>
                  <a:schemeClr val="bg1"/>
                </a:solidFill>
                <a:effectLst/>
                <a:latin typeface="VAGRoundedLTPro-Light"/>
              </a:rPr>
              <a:t>The Health Research Board Award</a:t>
            </a:r>
            <a:endParaRPr lang="en-US" dirty="0">
              <a:solidFill>
                <a:schemeClr val="bg1"/>
              </a:solidFill>
            </a:endParaRPr>
          </a:p>
        </p:txBody>
      </p:sp>
      <p:pic>
        <p:nvPicPr>
          <p:cNvPr id="5" name="Content Placeholder 4" descr="A person holding a trophy&#10;&#10;Description automatically generated">
            <a:extLst>
              <a:ext uri="{FF2B5EF4-FFF2-40B4-BE49-F238E27FC236}">
                <a16:creationId xmlns:a16="http://schemas.microsoft.com/office/drawing/2014/main" id="{8FA52428-6F28-DE5B-38D0-3A13A28F7981}"/>
              </a:ext>
            </a:extLst>
          </p:cNvPr>
          <p:cNvPicPr>
            <a:picLocks noChangeAspect="1"/>
          </p:cNvPicPr>
          <p:nvPr/>
        </p:nvPicPr>
        <p:blipFill>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Content Placeholder 8">
            <a:extLst>
              <a:ext uri="{FF2B5EF4-FFF2-40B4-BE49-F238E27FC236}">
                <a16:creationId xmlns:a16="http://schemas.microsoft.com/office/drawing/2014/main" id="{615D0747-ECE5-68E2-F801-DB93C3535655}"/>
              </a:ext>
            </a:extLst>
          </p:cNvPr>
          <p:cNvSpPr txBox="1">
            <a:spLocks/>
          </p:cNvSpPr>
          <p:nvPr/>
        </p:nvSpPr>
        <p:spPr>
          <a:xfrm>
            <a:off x="640080" y="4148612"/>
            <a:ext cx="4114800" cy="1246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1600" b="0" i="0" u="none" strike="noStrike" dirty="0">
                <a:solidFill>
                  <a:schemeClr val="bg1"/>
                </a:solidFill>
                <a:effectLst/>
                <a:latin typeface="VAGRoundedLTPro-Light"/>
              </a:rPr>
              <a:t>For Enhancing Inhaler Technique Proficiency and Adherence in </a:t>
            </a:r>
            <a:r>
              <a:rPr lang="en-IE" sz="1600" b="0" i="0" u="none" strike="noStrike" dirty="0" err="1">
                <a:solidFill>
                  <a:schemeClr val="bg1"/>
                </a:solidFill>
                <a:effectLst/>
                <a:latin typeface="VAGRoundedLTPro-Light"/>
              </a:rPr>
              <a:t>Pediatric</a:t>
            </a:r>
            <a:r>
              <a:rPr lang="en-IE" sz="1600" b="0" i="0" u="none" strike="noStrike" dirty="0">
                <a:solidFill>
                  <a:schemeClr val="bg1"/>
                </a:solidFill>
                <a:effectLst/>
                <a:latin typeface="VAGRoundedLTPro-Light"/>
              </a:rPr>
              <a:t> Asthma Patients through Machine Learning-Based Intervention: A Comprehensive Study of Misuse Patterns and Technological Solutions</a:t>
            </a:r>
            <a:endParaRPr lang="en-US" sz="2200" dirty="0">
              <a:solidFill>
                <a:schemeClr val="bg1"/>
              </a:solidFill>
            </a:endParaRPr>
          </a:p>
        </p:txBody>
      </p:sp>
      <p:pic>
        <p:nvPicPr>
          <p:cNvPr id="11" name="Picture 10" descr="A logo with white letters and a black background&#10;&#10;Description automatically generated">
            <a:extLst>
              <a:ext uri="{FF2B5EF4-FFF2-40B4-BE49-F238E27FC236}">
                <a16:creationId xmlns:a16="http://schemas.microsoft.com/office/drawing/2014/main" id="{79B0CC7A-B713-AABD-E132-60CAAE6AA330}"/>
              </a:ext>
            </a:extLst>
          </p:cNvPr>
          <p:cNvPicPr>
            <a:picLocks noChangeAspect="1"/>
          </p:cNvPicPr>
          <p:nvPr/>
        </p:nvPicPr>
        <p:blipFill>
          <a:blip r:embed="rId3"/>
          <a:stretch>
            <a:fillRect/>
          </a:stretch>
        </p:blipFill>
        <p:spPr>
          <a:xfrm>
            <a:off x="640080" y="5716613"/>
            <a:ext cx="4671622" cy="872342"/>
          </a:xfrm>
          <a:prstGeom prst="rect">
            <a:avLst/>
          </a:prstGeom>
        </p:spPr>
      </p:pic>
    </p:spTree>
    <p:extLst>
      <p:ext uri="{BB962C8B-B14F-4D97-AF65-F5344CB8AC3E}">
        <p14:creationId xmlns:p14="http://schemas.microsoft.com/office/powerpoint/2010/main" val="20683288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white logo&#10;&#10;Description automatically generated">
            <a:extLst>
              <a:ext uri="{FF2B5EF4-FFF2-40B4-BE49-F238E27FC236}">
                <a16:creationId xmlns:a16="http://schemas.microsoft.com/office/drawing/2014/main" id="{8B59A31A-47DB-7F10-20A3-3BBFBBA5EB1B}"/>
              </a:ext>
            </a:extLst>
          </p:cNvPr>
          <p:cNvPicPr>
            <a:picLocks noChangeAspect="1"/>
          </p:cNvPicPr>
          <p:nvPr/>
        </p:nvPicPr>
        <p:blipFill>
          <a:blip r:embed="rId2"/>
          <a:stretch>
            <a:fillRect/>
          </a:stretch>
        </p:blipFill>
        <p:spPr>
          <a:xfrm>
            <a:off x="1203434" y="-6671"/>
            <a:ext cx="10988566" cy="6864671"/>
          </a:xfrm>
          <a:prstGeom prst="rect">
            <a:avLst/>
          </a:prstGeom>
        </p:spPr>
      </p:pic>
      <p:sp>
        <p:nvSpPr>
          <p:cNvPr id="8" name="Rectangle 7">
            <a:extLst>
              <a:ext uri="{FF2B5EF4-FFF2-40B4-BE49-F238E27FC236}">
                <a16:creationId xmlns:a16="http://schemas.microsoft.com/office/drawing/2014/main" id="{99FD2191-AF44-8DE4-18B8-7FCBC5A2DFD9}"/>
              </a:ext>
            </a:extLst>
          </p:cNvPr>
          <p:cNvSpPr/>
          <p:nvPr/>
        </p:nvSpPr>
        <p:spPr>
          <a:xfrm>
            <a:off x="0" y="-6671"/>
            <a:ext cx="1203434" cy="6864671"/>
          </a:xfrm>
          <a:prstGeom prst="rect">
            <a:avLst/>
          </a:prstGeom>
          <a:solidFill>
            <a:srgbClr val="0053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73DE84-646C-39CB-D5AF-41D762302DA2}"/>
              </a:ext>
            </a:extLst>
          </p:cNvPr>
          <p:cNvSpPr/>
          <p:nvPr/>
        </p:nvSpPr>
        <p:spPr>
          <a:xfrm>
            <a:off x="0" y="0"/>
            <a:ext cx="1203434" cy="3941804"/>
          </a:xfrm>
          <a:prstGeom prst="rect">
            <a:avLst/>
          </a:prstGeom>
          <a:solidFill>
            <a:srgbClr val="0237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0522F-9694-1440-B1A0-0FE9D16A5A52}"/>
              </a:ext>
            </a:extLst>
          </p:cNvPr>
          <p:cNvSpPr>
            <a:spLocks noGrp="1"/>
          </p:cNvSpPr>
          <p:nvPr>
            <p:ph type="ctrTitle"/>
          </p:nvPr>
        </p:nvSpPr>
        <p:spPr>
          <a:xfrm>
            <a:off x="2125717" y="1427249"/>
            <a:ext cx="9144000" cy="2387600"/>
          </a:xfrm>
        </p:spPr>
        <p:txBody>
          <a:bodyPr/>
          <a:lstStyle/>
          <a:p>
            <a:pPr algn="l"/>
            <a:r>
              <a:rPr lang="en-US" b="1" dirty="0">
                <a:solidFill>
                  <a:schemeClr val="bg1"/>
                </a:solidFill>
                <a:latin typeface="Inter ExtraBold" panose="02000503000000020004" pitchFamily="2" charset="0"/>
                <a:ea typeface="Inter ExtraBold" panose="02000503000000020004" pitchFamily="2" charset="0"/>
              </a:rPr>
              <a:t>UL Entrepreneur of the year 2023</a:t>
            </a:r>
          </a:p>
        </p:txBody>
      </p:sp>
      <p:sp>
        <p:nvSpPr>
          <p:cNvPr id="3" name="Subtitle 2">
            <a:extLst>
              <a:ext uri="{FF2B5EF4-FFF2-40B4-BE49-F238E27FC236}">
                <a16:creationId xmlns:a16="http://schemas.microsoft.com/office/drawing/2014/main" id="{6327B1AA-A7F1-0AA9-B915-1F5249BB939B}"/>
              </a:ext>
            </a:extLst>
          </p:cNvPr>
          <p:cNvSpPr>
            <a:spLocks noGrp="1"/>
          </p:cNvSpPr>
          <p:nvPr>
            <p:ph type="subTitle" idx="1"/>
          </p:nvPr>
        </p:nvSpPr>
        <p:spPr>
          <a:xfrm>
            <a:off x="-86497" y="5832455"/>
            <a:ext cx="9144000" cy="1655762"/>
          </a:xfrm>
        </p:spPr>
        <p:txBody>
          <a:bodyPr>
            <a:normAutofit/>
          </a:bodyPr>
          <a:lstStyle/>
          <a:p>
            <a:r>
              <a:rPr lang="en-US" sz="6000" b="1" dirty="0">
                <a:ln>
                  <a:solidFill>
                    <a:schemeClr val="bg1"/>
                  </a:solidFill>
                </a:ln>
                <a:noFill/>
                <a:latin typeface="Inter ExtraBold" panose="02000503000000020004" pitchFamily="2" charset="0"/>
                <a:ea typeface="Inter ExtraBold" panose="02000503000000020004" pitchFamily="2" charset="0"/>
              </a:rPr>
              <a:t>Dara Newsome </a:t>
            </a:r>
          </a:p>
        </p:txBody>
      </p:sp>
      <p:pic>
        <p:nvPicPr>
          <p:cNvPr id="5" name="Picture 4">
            <a:extLst>
              <a:ext uri="{FF2B5EF4-FFF2-40B4-BE49-F238E27FC236}">
                <a16:creationId xmlns:a16="http://schemas.microsoft.com/office/drawing/2014/main" id="{2C7B6203-187B-A99F-B2CA-AB6394B1A7D0}"/>
              </a:ext>
            </a:extLst>
          </p:cNvPr>
          <p:cNvPicPr>
            <a:picLocks noChangeAspect="1"/>
          </p:cNvPicPr>
          <p:nvPr/>
        </p:nvPicPr>
        <p:blipFill>
          <a:blip r:embed="rId3"/>
          <a:stretch>
            <a:fillRect/>
          </a:stretch>
        </p:blipFill>
        <p:spPr>
          <a:xfrm>
            <a:off x="6250459" y="2891481"/>
            <a:ext cx="3052805" cy="3052805"/>
          </a:xfrm>
          <a:prstGeom prst="parallelogram">
            <a:avLst/>
          </a:prstGeom>
          <a:ln>
            <a:solidFill>
              <a:schemeClr val="bg1"/>
            </a:solidFill>
          </a:ln>
        </p:spPr>
      </p:pic>
      <p:pic>
        <p:nvPicPr>
          <p:cNvPr id="6" name="Picture 5" descr="A person with long hair and a green lanyard&#10;&#10;Description automatically generated">
            <a:extLst>
              <a:ext uri="{FF2B5EF4-FFF2-40B4-BE49-F238E27FC236}">
                <a16:creationId xmlns:a16="http://schemas.microsoft.com/office/drawing/2014/main" id="{C1B62BBF-9187-5DC9-B9B2-1435490721EC}"/>
              </a:ext>
            </a:extLst>
          </p:cNvPr>
          <p:cNvPicPr>
            <a:picLocks noChangeAspect="1"/>
          </p:cNvPicPr>
          <p:nvPr/>
        </p:nvPicPr>
        <p:blipFill>
          <a:blip r:embed="rId4"/>
          <a:stretch>
            <a:fillRect/>
          </a:stretch>
        </p:blipFill>
        <p:spPr>
          <a:xfrm>
            <a:off x="6250459" y="2891481"/>
            <a:ext cx="3052805" cy="3052805"/>
          </a:xfrm>
          <a:prstGeom prst="flowChartInputOutput">
            <a:avLst/>
          </a:prstGeom>
          <a:ln>
            <a:solidFill>
              <a:schemeClr val="bg1"/>
            </a:solidFill>
          </a:ln>
        </p:spPr>
      </p:pic>
    </p:spTree>
    <p:extLst>
      <p:ext uri="{BB962C8B-B14F-4D97-AF65-F5344CB8AC3E}">
        <p14:creationId xmlns:p14="http://schemas.microsoft.com/office/powerpoint/2010/main" val="5788335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961E-F4AD-EACB-80EB-78566E032F38}"/>
              </a:ext>
            </a:extLst>
          </p:cNvPr>
          <p:cNvSpPr>
            <a:spLocks noGrp="1"/>
          </p:cNvSpPr>
          <p:nvPr>
            <p:ph type="title"/>
          </p:nvPr>
        </p:nvSpPr>
        <p:spPr/>
        <p:txBody>
          <a:bodyPr/>
          <a:lstStyle/>
          <a:p>
            <a:r>
              <a:rPr lang="en-US" dirty="0"/>
              <a:t>JP McManus Scholarship</a:t>
            </a:r>
          </a:p>
        </p:txBody>
      </p:sp>
      <p:sp>
        <p:nvSpPr>
          <p:cNvPr id="3" name="Content Placeholder 2">
            <a:extLst>
              <a:ext uri="{FF2B5EF4-FFF2-40B4-BE49-F238E27FC236}">
                <a16:creationId xmlns:a16="http://schemas.microsoft.com/office/drawing/2014/main" id="{260FDC0C-9212-6CC9-C1FE-F9246475EAD9}"/>
              </a:ext>
            </a:extLst>
          </p:cNvPr>
          <p:cNvSpPr>
            <a:spLocks noGrp="1"/>
          </p:cNvSpPr>
          <p:nvPr>
            <p:ph idx="1"/>
          </p:nvPr>
        </p:nvSpPr>
        <p:spPr/>
        <p:txBody>
          <a:bodyPr/>
          <a:lstStyle/>
          <a:p>
            <a:r>
              <a:rPr lang="en-US"/>
              <a:t>Tamara</a:t>
            </a:r>
            <a:endParaRPr lang="en-US" dirty="0"/>
          </a:p>
        </p:txBody>
      </p:sp>
      <p:sp>
        <p:nvSpPr>
          <p:cNvPr id="10" name="Rectangle 9">
            <a:extLst>
              <a:ext uri="{FF2B5EF4-FFF2-40B4-BE49-F238E27FC236}">
                <a16:creationId xmlns:a16="http://schemas.microsoft.com/office/drawing/2014/main" id="{A8D1ED14-7214-49D6-0201-26811BA1BA80}"/>
              </a:ext>
            </a:extLst>
          </p:cNvPr>
          <p:cNvSpPr/>
          <p:nvPr/>
        </p:nvSpPr>
        <p:spPr>
          <a:xfrm>
            <a:off x="-79781" y="4191889"/>
            <a:ext cx="12351562" cy="3429000"/>
          </a:xfrm>
          <a:prstGeom prst="rect">
            <a:avLst/>
          </a:prstGeom>
          <a:solidFill>
            <a:srgbClr val="2E40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of a graduate&#10;&#10;Description automatically generated">
            <a:extLst>
              <a:ext uri="{FF2B5EF4-FFF2-40B4-BE49-F238E27FC236}">
                <a16:creationId xmlns:a16="http://schemas.microsoft.com/office/drawing/2014/main" id="{EE904298-5D07-D80D-2B94-BCF569E933C8}"/>
              </a:ext>
            </a:extLst>
          </p:cNvPr>
          <p:cNvPicPr>
            <a:picLocks noChangeAspect="1"/>
          </p:cNvPicPr>
          <p:nvPr/>
        </p:nvPicPr>
        <p:blipFill>
          <a:blip r:embed="rId2"/>
          <a:stretch>
            <a:fillRect/>
          </a:stretch>
        </p:blipFill>
        <p:spPr>
          <a:xfrm>
            <a:off x="554468" y="4499573"/>
            <a:ext cx="2362200" cy="2565400"/>
          </a:xfrm>
          <a:prstGeom prst="rect">
            <a:avLst/>
          </a:prstGeom>
        </p:spPr>
      </p:pic>
      <p:sp>
        <p:nvSpPr>
          <p:cNvPr id="11" name="Rectangle 10">
            <a:extLst>
              <a:ext uri="{FF2B5EF4-FFF2-40B4-BE49-F238E27FC236}">
                <a16:creationId xmlns:a16="http://schemas.microsoft.com/office/drawing/2014/main" id="{892AB469-B22F-B307-0258-E13EFEC19300}"/>
              </a:ext>
            </a:extLst>
          </p:cNvPr>
          <p:cNvSpPr/>
          <p:nvPr/>
        </p:nvSpPr>
        <p:spPr>
          <a:xfrm>
            <a:off x="-79781" y="-54325"/>
            <a:ext cx="12351562" cy="4466345"/>
          </a:xfrm>
          <a:prstGeom prst="rect">
            <a:avLst/>
          </a:prstGeom>
          <a:solidFill>
            <a:srgbClr val="3447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holding a certificate and a box&#10;&#10;Description automatically generated">
            <a:extLst>
              <a:ext uri="{FF2B5EF4-FFF2-40B4-BE49-F238E27FC236}">
                <a16:creationId xmlns:a16="http://schemas.microsoft.com/office/drawing/2014/main" id="{968E0B26-50CA-F7FA-C837-29630C8CB1BE}"/>
              </a:ext>
            </a:extLst>
          </p:cNvPr>
          <p:cNvPicPr>
            <a:picLocks noChangeAspect="1"/>
          </p:cNvPicPr>
          <p:nvPr/>
        </p:nvPicPr>
        <p:blipFill>
          <a:blip r:embed="rId3"/>
          <a:srcRect l="78" t="18274" r="1" b="15221"/>
          <a:stretch/>
        </p:blipFill>
        <p:spPr>
          <a:xfrm>
            <a:off x="7052539" y="77312"/>
            <a:ext cx="5139461" cy="5022405"/>
          </a:xfrm>
          <a:prstGeom prst="ellipse">
            <a:avLst/>
          </a:prstGeom>
        </p:spPr>
      </p:pic>
      <p:sp>
        <p:nvSpPr>
          <p:cNvPr id="12" name="TextBox 11">
            <a:extLst>
              <a:ext uri="{FF2B5EF4-FFF2-40B4-BE49-F238E27FC236}">
                <a16:creationId xmlns:a16="http://schemas.microsoft.com/office/drawing/2014/main" id="{28260CEF-FCE3-7C30-D760-E15C1CA52DE4}"/>
              </a:ext>
            </a:extLst>
          </p:cNvPr>
          <p:cNvSpPr txBox="1">
            <a:spLocks/>
          </p:cNvSpPr>
          <p:nvPr/>
        </p:nvSpPr>
        <p:spPr>
          <a:xfrm>
            <a:off x="422396" y="-1"/>
            <a:ext cx="6918562" cy="2554545"/>
          </a:xfrm>
          <a:prstGeom prst="rect">
            <a:avLst/>
          </a:prstGeom>
          <a:noFill/>
          <a:effectLst>
            <a:glow rad="63500">
              <a:schemeClr val="accent4">
                <a:satMod val="175000"/>
                <a:alpha val="0"/>
              </a:schemeClr>
            </a:glow>
          </a:effectLst>
        </p:spPr>
        <p:txBody>
          <a:bodyPr wrap="square" rtlCol="0">
            <a:spAutoFit/>
          </a:bodyPr>
          <a:lstStyle/>
          <a:p>
            <a:r>
              <a:rPr lang="en-US" sz="8000" dirty="0">
                <a:solidFill>
                  <a:schemeClr val="bg1"/>
                </a:solidFill>
                <a:latin typeface="Impact" panose="020B0806030902050204" pitchFamily="34" charset="0"/>
                <a:cs typeface="Arial" panose="020B0604020202020204" pitchFamily="34" charset="0"/>
              </a:rPr>
              <a:t>Tamara </a:t>
            </a:r>
            <a:r>
              <a:rPr lang="en-US" sz="8000" dirty="0" err="1">
                <a:solidFill>
                  <a:schemeClr val="bg1"/>
                </a:solidFill>
                <a:latin typeface="Impact" panose="020B0806030902050204" pitchFamily="34" charset="0"/>
                <a:cs typeface="Arial" panose="020B0604020202020204" pitchFamily="34" charset="0"/>
              </a:rPr>
              <a:t>Orosz</a:t>
            </a:r>
            <a:endParaRPr lang="en-US" sz="8000" dirty="0">
              <a:solidFill>
                <a:schemeClr val="bg1"/>
              </a:solidFill>
              <a:latin typeface="Impact" panose="020B0806030902050204" pitchFamily="34" charset="0"/>
              <a:cs typeface="Arial" panose="020B0604020202020204" pitchFamily="34" charset="0"/>
            </a:endParaRPr>
          </a:p>
          <a:p>
            <a:r>
              <a:rPr lang="en-US" sz="8000" dirty="0">
                <a:solidFill>
                  <a:srgbClr val="344732"/>
                </a:solidFill>
                <a:effectLst>
                  <a:glow rad="38100">
                    <a:schemeClr val="bg1">
                      <a:alpha val="40000"/>
                    </a:schemeClr>
                  </a:glow>
                </a:effectLst>
                <a:latin typeface="Impact" panose="020B0806030902050204" pitchFamily="34" charset="0"/>
                <a:cs typeface="Arial" panose="020B0604020202020204" pitchFamily="34" charset="0"/>
              </a:rPr>
              <a:t>3</a:t>
            </a:r>
            <a:r>
              <a:rPr lang="en-US" sz="8000" baseline="30000" dirty="0">
                <a:solidFill>
                  <a:srgbClr val="344732"/>
                </a:solidFill>
                <a:effectLst>
                  <a:glow rad="38100">
                    <a:schemeClr val="bg1">
                      <a:alpha val="40000"/>
                    </a:schemeClr>
                  </a:glow>
                </a:effectLst>
                <a:latin typeface="Impact" panose="020B0806030902050204" pitchFamily="34" charset="0"/>
                <a:cs typeface="Arial" panose="020B0604020202020204" pitchFamily="34" charset="0"/>
              </a:rPr>
              <a:t>rd</a:t>
            </a:r>
            <a:r>
              <a:rPr lang="en-US" sz="8000" dirty="0">
                <a:solidFill>
                  <a:srgbClr val="344732"/>
                </a:solidFill>
                <a:effectLst>
                  <a:glow rad="38100">
                    <a:schemeClr val="bg1">
                      <a:alpha val="40000"/>
                    </a:schemeClr>
                  </a:glow>
                </a:effectLst>
                <a:latin typeface="Impact" panose="020B0806030902050204" pitchFamily="34" charset="0"/>
                <a:cs typeface="Arial" panose="020B0604020202020204" pitchFamily="34" charset="0"/>
              </a:rPr>
              <a:t> Year</a:t>
            </a:r>
          </a:p>
        </p:txBody>
      </p:sp>
      <p:sp>
        <p:nvSpPr>
          <p:cNvPr id="15" name="TextBox 14">
            <a:extLst>
              <a:ext uri="{FF2B5EF4-FFF2-40B4-BE49-F238E27FC236}">
                <a16:creationId xmlns:a16="http://schemas.microsoft.com/office/drawing/2014/main" id="{B2DE3002-4B79-FB86-BA1B-7DE31D19C94A}"/>
              </a:ext>
            </a:extLst>
          </p:cNvPr>
          <p:cNvSpPr txBox="1">
            <a:spLocks/>
          </p:cNvSpPr>
          <p:nvPr/>
        </p:nvSpPr>
        <p:spPr>
          <a:xfrm>
            <a:off x="6087079" y="4888725"/>
            <a:ext cx="6127966" cy="1938992"/>
          </a:xfrm>
          <a:prstGeom prst="rect">
            <a:avLst/>
          </a:prstGeom>
          <a:noFill/>
          <a:effectLst>
            <a:glow rad="63500">
              <a:srgbClr val="AC8D5E">
                <a:alpha val="0"/>
              </a:srgbClr>
            </a:glow>
          </a:effectLst>
        </p:spPr>
        <p:txBody>
          <a:bodyPr wrap="square" rtlCol="0">
            <a:spAutoFit/>
          </a:bodyPr>
          <a:lstStyle/>
          <a:p>
            <a:pPr algn="ctr"/>
            <a:r>
              <a:rPr lang="en-US" sz="8000" dirty="0">
                <a:solidFill>
                  <a:srgbClr val="AC8D5E"/>
                </a:solidFill>
                <a:latin typeface="Impact" panose="020B0806030902050204" pitchFamily="34" charset="0"/>
                <a:cs typeface="Arial" panose="020B0604020202020204" pitchFamily="34" charset="0"/>
              </a:rPr>
              <a:t>JP McManus</a:t>
            </a:r>
          </a:p>
          <a:p>
            <a:pPr algn="ctr"/>
            <a:r>
              <a:rPr lang="en-US" sz="4000" dirty="0">
                <a:solidFill>
                  <a:schemeClr val="bg1"/>
                </a:solidFill>
                <a:effectLst>
                  <a:glow rad="50800">
                    <a:srgbClr val="AC8D5E">
                      <a:alpha val="40000"/>
                    </a:srgbClr>
                  </a:glow>
                </a:effectLst>
                <a:latin typeface="Impact" panose="020B0806030902050204" pitchFamily="34" charset="0"/>
                <a:cs typeface="Arial" panose="020B0604020202020204" pitchFamily="34" charset="0"/>
              </a:rPr>
              <a:t>All Ireland Scholar 2023</a:t>
            </a:r>
          </a:p>
        </p:txBody>
      </p:sp>
    </p:spTree>
    <p:extLst>
      <p:ext uri="{BB962C8B-B14F-4D97-AF65-F5344CB8AC3E}">
        <p14:creationId xmlns:p14="http://schemas.microsoft.com/office/powerpoint/2010/main" val="41435024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46468-6C8F-D7AF-6965-1B5EA516CD19}"/>
              </a:ext>
            </a:extLst>
          </p:cNvPr>
          <p:cNvSpPr>
            <a:spLocks noGrp="1"/>
          </p:cNvSpPr>
          <p:nvPr>
            <p:ph type="title"/>
          </p:nvPr>
        </p:nvSpPr>
        <p:spPr/>
        <p:txBody>
          <a:bodyPr/>
          <a:lstStyle/>
          <a:p>
            <a:r>
              <a:rPr lang="en-US" dirty="0"/>
              <a:t>Education Awards </a:t>
            </a:r>
          </a:p>
        </p:txBody>
      </p:sp>
      <p:sp>
        <p:nvSpPr>
          <p:cNvPr id="6" name="Rectangle 5">
            <a:extLst>
              <a:ext uri="{FF2B5EF4-FFF2-40B4-BE49-F238E27FC236}">
                <a16:creationId xmlns:a16="http://schemas.microsoft.com/office/drawing/2014/main" id="{97C5C84B-CE17-FDD2-2619-26BE2CBECE13}"/>
              </a:ext>
            </a:extLst>
          </p:cNvPr>
          <p:cNvSpPr/>
          <p:nvPr/>
        </p:nvSpPr>
        <p:spPr>
          <a:xfrm>
            <a:off x="-171450" y="-241865"/>
            <a:ext cx="12573000" cy="7299889"/>
          </a:xfrm>
          <a:prstGeom prst="rect">
            <a:avLst/>
          </a:prstGeom>
          <a:gradFill flip="none" rotWithShape="1">
            <a:gsLst>
              <a:gs pos="0">
                <a:srgbClr val="0D0912"/>
              </a:gs>
              <a:gs pos="50000">
                <a:srgbClr val="7A5F95"/>
              </a:gs>
              <a:gs pos="100000">
                <a:srgbClr val="D3ABFF"/>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urple and white paper with white text&#10;&#10;Description automatically generated">
            <a:extLst>
              <a:ext uri="{FF2B5EF4-FFF2-40B4-BE49-F238E27FC236}">
                <a16:creationId xmlns:a16="http://schemas.microsoft.com/office/drawing/2014/main" id="{AA3429F9-6E33-076D-9B20-26A21EC8A2B5}"/>
              </a:ext>
            </a:extLst>
          </p:cNvPr>
          <p:cNvPicPr>
            <a:picLocks noGrp="1" noChangeAspect="1"/>
          </p:cNvPicPr>
          <p:nvPr>
            <p:ph idx="1"/>
          </p:nvPr>
        </p:nvPicPr>
        <p:blipFill>
          <a:blip r:embed="rId2"/>
          <a:stretch>
            <a:fillRect/>
          </a:stretch>
        </p:blipFill>
        <p:spPr>
          <a:xfrm>
            <a:off x="7071754" y="0"/>
            <a:ext cx="5225580" cy="7099864"/>
          </a:xfrm>
          <a:effectLst>
            <a:outerShdw blurRad="50800" dist="38100" dir="3110730" sx="101000" sy="101000" algn="t" rotWithShape="0">
              <a:prstClr val="black">
                <a:alpha val="40000"/>
              </a:prstClr>
            </a:outerShdw>
          </a:effectLst>
        </p:spPr>
      </p:pic>
      <p:pic>
        <p:nvPicPr>
          <p:cNvPr id="8" name="Picture 7" descr="A number one and a hand with a castle&#10;&#10;Description automatically generated">
            <a:extLst>
              <a:ext uri="{FF2B5EF4-FFF2-40B4-BE49-F238E27FC236}">
                <a16:creationId xmlns:a16="http://schemas.microsoft.com/office/drawing/2014/main" id="{5F4E40A8-5241-15DC-B793-BC8ED87C0849}"/>
              </a:ext>
            </a:extLst>
          </p:cNvPr>
          <p:cNvPicPr>
            <a:picLocks noChangeAspect="1"/>
          </p:cNvPicPr>
          <p:nvPr/>
        </p:nvPicPr>
        <p:blipFill>
          <a:blip r:embed="rId3"/>
          <a:stretch>
            <a:fillRect/>
          </a:stretch>
        </p:blipFill>
        <p:spPr>
          <a:xfrm>
            <a:off x="0" y="122238"/>
            <a:ext cx="7215188" cy="1660288"/>
          </a:xfrm>
          <a:prstGeom prst="rect">
            <a:avLst/>
          </a:prstGeom>
        </p:spPr>
      </p:pic>
      <p:sp>
        <p:nvSpPr>
          <p:cNvPr id="9" name="TextBox 8">
            <a:extLst>
              <a:ext uri="{FF2B5EF4-FFF2-40B4-BE49-F238E27FC236}">
                <a16:creationId xmlns:a16="http://schemas.microsoft.com/office/drawing/2014/main" id="{56A2F86B-C788-0DDB-5399-039A27179A03}"/>
              </a:ext>
            </a:extLst>
          </p:cNvPr>
          <p:cNvSpPr txBox="1"/>
          <p:nvPr/>
        </p:nvSpPr>
        <p:spPr>
          <a:xfrm>
            <a:off x="-259276" y="1690688"/>
            <a:ext cx="7715251" cy="2308324"/>
          </a:xfrm>
          <a:prstGeom prst="rect">
            <a:avLst/>
          </a:prstGeom>
          <a:noFill/>
        </p:spPr>
        <p:txBody>
          <a:bodyPr wrap="square" rtlCol="0">
            <a:spAutoFit/>
          </a:bodyPr>
          <a:lstStyle/>
          <a:p>
            <a:pPr algn="ctr"/>
            <a:r>
              <a:rPr lang="en-US" sz="7200" b="1"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BEST INTERNSHIP</a:t>
            </a:r>
          </a:p>
          <a:p>
            <a:pPr algn="ctr"/>
            <a:r>
              <a:rPr lang="en-US" sz="7200" b="1"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PROGRAMME 2024</a:t>
            </a:r>
          </a:p>
        </p:txBody>
      </p:sp>
    </p:spTree>
    <p:extLst>
      <p:ext uri="{BB962C8B-B14F-4D97-AF65-F5344CB8AC3E}">
        <p14:creationId xmlns:p14="http://schemas.microsoft.com/office/powerpoint/2010/main" val="41304292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14B5-5E30-3F06-A95B-7518FF8C7431}"/>
              </a:ext>
            </a:extLst>
          </p:cNvPr>
          <p:cNvSpPr/>
          <p:nvPr/>
        </p:nvSpPr>
        <p:spPr>
          <a:xfrm>
            <a:off x="10160" y="-219108"/>
            <a:ext cx="7609840" cy="7077108"/>
          </a:xfrm>
          <a:prstGeom prst="rect">
            <a:avLst/>
          </a:prstGeom>
          <a:solidFill>
            <a:srgbClr val="0108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cket taking off from the sky&#10;&#10;Description automatically generated">
            <a:extLst>
              <a:ext uri="{FF2B5EF4-FFF2-40B4-BE49-F238E27FC236}">
                <a16:creationId xmlns:a16="http://schemas.microsoft.com/office/drawing/2014/main" id="{F0380296-A328-C739-5A75-2028A548033C}"/>
              </a:ext>
            </a:extLst>
          </p:cNvPr>
          <p:cNvPicPr>
            <a:picLocks noGrp="1" noChangeAspect="1"/>
          </p:cNvPicPr>
          <p:nvPr>
            <p:ph idx="1"/>
          </p:nvPr>
        </p:nvPicPr>
        <p:blipFill>
          <a:blip r:embed="rId3"/>
          <a:stretch>
            <a:fillRect/>
          </a:stretch>
        </p:blipFill>
        <p:spPr>
          <a:xfrm>
            <a:off x="7620000" y="0"/>
            <a:ext cx="4572000" cy="6858000"/>
          </a:xfrm>
        </p:spPr>
      </p:pic>
      <p:pic>
        <p:nvPicPr>
          <p:cNvPr id="7" name="Picture 6" descr="A logo with a rocket&#10;&#10;Description automatically generated">
            <a:extLst>
              <a:ext uri="{FF2B5EF4-FFF2-40B4-BE49-F238E27FC236}">
                <a16:creationId xmlns:a16="http://schemas.microsoft.com/office/drawing/2014/main" id="{6C83BBD7-E24C-4BCE-6913-406A521F6D39}"/>
              </a:ext>
            </a:extLst>
          </p:cNvPr>
          <p:cNvPicPr>
            <a:picLocks noChangeAspect="1"/>
          </p:cNvPicPr>
          <p:nvPr/>
        </p:nvPicPr>
        <p:blipFill>
          <a:blip r:embed="rId4"/>
          <a:stretch>
            <a:fillRect/>
          </a:stretch>
        </p:blipFill>
        <p:spPr>
          <a:xfrm>
            <a:off x="176667" y="210675"/>
            <a:ext cx="8790668" cy="1501488"/>
          </a:xfrm>
          <a:prstGeom prst="rect">
            <a:avLst/>
          </a:prstGeom>
        </p:spPr>
      </p:pic>
      <p:cxnSp>
        <p:nvCxnSpPr>
          <p:cNvPr id="11" name="Straight Connector 10">
            <a:extLst>
              <a:ext uri="{FF2B5EF4-FFF2-40B4-BE49-F238E27FC236}">
                <a16:creationId xmlns:a16="http://schemas.microsoft.com/office/drawing/2014/main" id="{C0D9AEA6-78C7-0BEE-6B78-62E063A68D44}"/>
              </a:ext>
            </a:extLst>
          </p:cNvPr>
          <p:cNvCxnSpPr>
            <a:cxnSpLocks/>
          </p:cNvCxnSpPr>
          <p:nvPr/>
        </p:nvCxnSpPr>
        <p:spPr>
          <a:xfrm>
            <a:off x="1879395" y="1634131"/>
            <a:ext cx="503722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467981E-7664-A4DA-0FAC-C0DA072D257A}"/>
              </a:ext>
            </a:extLst>
          </p:cNvPr>
          <p:cNvSpPr txBox="1"/>
          <p:nvPr/>
        </p:nvSpPr>
        <p:spPr>
          <a:xfrm>
            <a:off x="732693" y="2480175"/>
            <a:ext cx="5739063" cy="3139321"/>
          </a:xfrm>
          <a:prstGeom prst="rect">
            <a:avLst/>
          </a:prstGeom>
          <a:noFill/>
        </p:spPr>
        <p:txBody>
          <a:bodyPr wrap="square" rtlCol="0">
            <a:spAutoFit/>
          </a:bodyPr>
          <a:lstStyle/>
          <a:p>
            <a:pPr algn="ctr"/>
            <a:r>
              <a:rPr lang="en-US" dirty="0">
                <a:solidFill>
                  <a:schemeClr val="bg1"/>
                </a:solidFill>
              </a:rPr>
              <a:t>Several ISE students participate in </a:t>
            </a:r>
            <a:r>
              <a:rPr lang="en-IE" b="0" i="0" u="none" strike="noStrike" dirty="0">
                <a:solidFill>
                  <a:schemeClr val="bg1"/>
                </a:solidFill>
                <a:effectLst/>
                <a:latin typeface="-apple-system"/>
              </a:rPr>
              <a:t>University of Limerick </a:t>
            </a:r>
            <a:r>
              <a:rPr lang="en-IE" b="1" i="0" u="none" strike="noStrike" dirty="0">
                <a:solidFill>
                  <a:schemeClr val="bg1"/>
                </a:solidFill>
                <a:effectLst/>
                <a:latin typeface="-apple-system"/>
              </a:rPr>
              <a:t>Aeronautical Society High Powered Rocketry Team.</a:t>
            </a:r>
          </a:p>
          <a:p>
            <a:pPr algn="ctr"/>
            <a:endParaRPr lang="en-IE" dirty="0">
              <a:solidFill>
                <a:schemeClr val="bg1"/>
              </a:solidFill>
              <a:latin typeface="-apple-system"/>
            </a:endParaRPr>
          </a:p>
          <a:p>
            <a:pPr algn="ctr"/>
            <a:r>
              <a:rPr lang="en-IE" dirty="0">
                <a:solidFill>
                  <a:schemeClr val="bg1"/>
                </a:solidFill>
                <a:latin typeface="-apple-system"/>
              </a:rPr>
              <a:t>This year, ULAS </a:t>
            </a:r>
            <a:r>
              <a:rPr lang="en-IE" dirty="0" err="1">
                <a:solidFill>
                  <a:schemeClr val="bg1"/>
                </a:solidFill>
                <a:latin typeface="-apple-system"/>
              </a:rPr>
              <a:t>HiPR</a:t>
            </a:r>
            <a:r>
              <a:rPr lang="en-IE" dirty="0">
                <a:solidFill>
                  <a:schemeClr val="bg1"/>
                </a:solidFill>
                <a:latin typeface="-apple-system"/>
              </a:rPr>
              <a:t> participated in the European Rocketry Challenge (</a:t>
            </a:r>
            <a:r>
              <a:rPr lang="en-IE" dirty="0" err="1">
                <a:solidFill>
                  <a:schemeClr val="bg1"/>
                </a:solidFill>
                <a:latin typeface="-apple-system"/>
              </a:rPr>
              <a:t>EuRoC</a:t>
            </a:r>
            <a:r>
              <a:rPr lang="en-IE" dirty="0">
                <a:solidFill>
                  <a:schemeClr val="bg1"/>
                </a:solidFill>
                <a:latin typeface="-apple-system"/>
              </a:rPr>
              <a:t>) in Ponte de Sor, Portugal, proudly representing Ireland as the first and only Irish team at the competition. </a:t>
            </a:r>
          </a:p>
          <a:p>
            <a:pPr algn="ctr"/>
            <a:endParaRPr lang="en-IE" dirty="0">
              <a:solidFill>
                <a:schemeClr val="bg1"/>
              </a:solidFill>
              <a:latin typeface="-apple-system"/>
            </a:endParaRPr>
          </a:p>
          <a:p>
            <a:pPr algn="ctr"/>
            <a:r>
              <a:rPr lang="en-IE" dirty="0">
                <a:solidFill>
                  <a:schemeClr val="bg1"/>
                </a:solidFill>
                <a:latin typeface="-apple-system"/>
              </a:rPr>
              <a:t>The team achieved an impressive 5th place in the payload category, a significant accomplishment for the young team operating with </a:t>
            </a:r>
            <a:r>
              <a:rPr lang="en-IE">
                <a:solidFill>
                  <a:schemeClr val="bg1"/>
                </a:solidFill>
                <a:latin typeface="-apple-system"/>
              </a:rPr>
              <a:t>limited resources.</a:t>
            </a:r>
            <a:endParaRPr lang="en-US" dirty="0">
              <a:solidFill>
                <a:schemeClr val="bg1"/>
              </a:solidFill>
            </a:endParaRPr>
          </a:p>
        </p:txBody>
      </p:sp>
      <p:pic>
        <p:nvPicPr>
          <p:cNvPr id="3" name="Picture 2" descr="A rocket taking off from a field&#10;&#10;Description automatically generated">
            <a:extLst>
              <a:ext uri="{FF2B5EF4-FFF2-40B4-BE49-F238E27FC236}">
                <a16:creationId xmlns:a16="http://schemas.microsoft.com/office/drawing/2014/main" id="{1A6A42CB-00DF-31BA-503D-A862C208127C}"/>
              </a:ext>
            </a:extLst>
          </p:cNvPr>
          <p:cNvPicPr>
            <a:picLocks noChangeAspect="1"/>
          </p:cNvPicPr>
          <p:nvPr/>
        </p:nvPicPr>
        <p:blipFill>
          <a:blip r:embed="rId5"/>
          <a:stretch>
            <a:fillRect/>
          </a:stretch>
        </p:blipFill>
        <p:spPr>
          <a:xfrm>
            <a:off x="7514492" y="0"/>
            <a:ext cx="4687668" cy="6858000"/>
          </a:xfrm>
          <a:prstGeom prst="rect">
            <a:avLst/>
          </a:prstGeom>
        </p:spPr>
      </p:pic>
      <p:pic>
        <p:nvPicPr>
          <p:cNvPr id="6" name="Picture 5" descr="A qr code with a logo&#10;&#10;Description automatically generated">
            <a:extLst>
              <a:ext uri="{FF2B5EF4-FFF2-40B4-BE49-F238E27FC236}">
                <a16:creationId xmlns:a16="http://schemas.microsoft.com/office/drawing/2014/main" id="{8AB5ABB8-A0EA-DDBD-2CE8-1EE381BB72FE}"/>
              </a:ext>
            </a:extLst>
          </p:cNvPr>
          <p:cNvPicPr>
            <a:picLocks noChangeAspect="1"/>
          </p:cNvPicPr>
          <p:nvPr/>
        </p:nvPicPr>
        <p:blipFill>
          <a:blip r:embed="rId6"/>
          <a:stretch>
            <a:fillRect/>
          </a:stretch>
        </p:blipFill>
        <p:spPr>
          <a:xfrm>
            <a:off x="0" y="-51388"/>
            <a:ext cx="1689069" cy="1689069"/>
          </a:xfrm>
          <a:prstGeom prst="rect">
            <a:avLst/>
          </a:prstGeom>
        </p:spPr>
      </p:pic>
    </p:spTree>
    <p:extLst>
      <p:ext uri="{BB962C8B-B14F-4D97-AF65-F5344CB8AC3E}">
        <p14:creationId xmlns:p14="http://schemas.microsoft.com/office/powerpoint/2010/main" val="5919659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1EAADC-0646-CC0B-D906-CDA0EEFBAE39}"/>
              </a:ext>
            </a:extLst>
          </p:cNvPr>
          <p:cNvSpPr>
            <a:spLocks noGrp="1"/>
          </p:cNvSpPr>
          <p:nvPr>
            <p:ph idx="1"/>
          </p:nvPr>
        </p:nvSpPr>
        <p:spPr>
          <a:xfrm>
            <a:off x="1387366" y="5222874"/>
            <a:ext cx="9459310" cy="1176509"/>
          </a:xfrm>
        </p:spPr>
        <p:txBody>
          <a:bodyPr>
            <a:normAutofit/>
          </a:bodyPr>
          <a:lstStyle/>
          <a:p>
            <a:pPr marL="0" indent="0" algn="ctr">
              <a:buNone/>
            </a:pPr>
            <a:r>
              <a:rPr lang="en-IE" sz="1800" u="none" strike="noStrike" dirty="0">
                <a:solidFill>
                  <a:srgbClr val="202124"/>
                </a:solidFill>
                <a:effectLst/>
                <a:latin typeface="Inter Light" panose="02000503000000020004" pitchFamily="2" charset="0"/>
                <a:ea typeface="Inter Light" panose="02000503000000020004" pitchFamily="2" charset="0"/>
              </a:rPr>
              <a:t>The Generation </a:t>
            </a:r>
            <a:r>
              <a:rPr lang="en-IE" sz="1800" u="none" strike="noStrike" dirty="0">
                <a:solidFill>
                  <a:srgbClr val="387DF2"/>
                </a:solidFill>
                <a:effectLst/>
                <a:latin typeface="Inter" panose="02000503000000020004" pitchFamily="2" charset="0"/>
                <a:ea typeface="Inter" panose="02000503000000020004" pitchFamily="2" charset="0"/>
              </a:rPr>
              <a:t>G</a:t>
            </a:r>
            <a:r>
              <a:rPr lang="en-IE" sz="1800" u="none" strike="noStrike" dirty="0">
                <a:solidFill>
                  <a:srgbClr val="EA3829"/>
                </a:solidFill>
                <a:effectLst/>
                <a:latin typeface="Inter" panose="02000503000000020004" pitchFamily="2" charset="0"/>
                <a:ea typeface="Inter" panose="02000503000000020004" pitchFamily="2" charset="0"/>
              </a:rPr>
              <a:t>o</a:t>
            </a:r>
            <a:r>
              <a:rPr lang="en-IE" sz="1800" u="none" strike="noStrike" dirty="0">
                <a:solidFill>
                  <a:srgbClr val="FEB700"/>
                </a:solidFill>
                <a:effectLst/>
                <a:latin typeface="Inter" panose="02000503000000020004" pitchFamily="2" charset="0"/>
                <a:ea typeface="Inter" panose="02000503000000020004" pitchFamily="2" charset="0"/>
              </a:rPr>
              <a:t>o</a:t>
            </a:r>
            <a:r>
              <a:rPr lang="en-IE" sz="1800" u="none" strike="noStrike" dirty="0">
                <a:solidFill>
                  <a:srgbClr val="387DF2"/>
                </a:solidFill>
                <a:effectLst/>
                <a:latin typeface="Inter" panose="02000503000000020004" pitchFamily="2" charset="0"/>
                <a:ea typeface="Inter" panose="02000503000000020004" pitchFamily="2" charset="0"/>
              </a:rPr>
              <a:t>g</a:t>
            </a:r>
            <a:r>
              <a:rPr lang="en-IE" sz="1800" u="none" strike="noStrike" dirty="0">
                <a:solidFill>
                  <a:srgbClr val="28A349"/>
                </a:solidFill>
                <a:effectLst/>
                <a:latin typeface="Inter" panose="02000503000000020004" pitchFamily="2" charset="0"/>
                <a:ea typeface="Inter" panose="02000503000000020004" pitchFamily="2" charset="0"/>
              </a:rPr>
              <a:t>l</a:t>
            </a:r>
            <a:r>
              <a:rPr lang="en-IE" sz="1800" u="none" strike="noStrike" dirty="0">
                <a:solidFill>
                  <a:srgbClr val="EA3829"/>
                </a:solidFill>
                <a:effectLst/>
                <a:latin typeface="Inter" panose="02000503000000020004" pitchFamily="2" charset="0"/>
                <a:ea typeface="Inter" panose="02000503000000020004" pitchFamily="2" charset="0"/>
              </a:rPr>
              <a:t>e</a:t>
            </a:r>
            <a:r>
              <a:rPr lang="en-IE" sz="1800" u="none" strike="noStrike" dirty="0">
                <a:solidFill>
                  <a:srgbClr val="202124"/>
                </a:solidFill>
                <a:effectLst/>
                <a:latin typeface="Inter Light" panose="02000503000000020004" pitchFamily="2" charset="0"/>
                <a:ea typeface="Inter Light" panose="02000503000000020004" pitchFamily="2" charset="0"/>
              </a:rPr>
              <a:t> Scholarship is for women in computer science in Ireland. It was established to help aspiring computer scientists excel in technology and become leaders in the field. </a:t>
            </a:r>
            <a:endParaRPr lang="en-US" sz="1800" dirty="0">
              <a:latin typeface="Inter Light" panose="02000503000000020004" pitchFamily="2" charset="0"/>
              <a:ea typeface="Inter Light" panose="02000503000000020004" pitchFamily="2" charset="0"/>
            </a:endParaRPr>
          </a:p>
        </p:txBody>
      </p:sp>
      <p:pic>
        <p:nvPicPr>
          <p:cNvPr id="4" name="Picture 3" descr="A close-up of a person's face&#10;&#10;Description automatically generated">
            <a:extLst>
              <a:ext uri="{FF2B5EF4-FFF2-40B4-BE49-F238E27FC236}">
                <a16:creationId xmlns:a16="http://schemas.microsoft.com/office/drawing/2014/main" id="{547BC03F-F029-00D4-D6C9-8CD68E2BD086}"/>
              </a:ext>
            </a:extLst>
          </p:cNvPr>
          <p:cNvPicPr>
            <a:picLocks noChangeAspect="1"/>
          </p:cNvPicPr>
          <p:nvPr/>
        </p:nvPicPr>
        <p:blipFill>
          <a:blip r:embed="rId2"/>
          <a:stretch>
            <a:fillRect/>
          </a:stretch>
        </p:blipFill>
        <p:spPr>
          <a:xfrm>
            <a:off x="1457498" y="0"/>
            <a:ext cx="9277004" cy="5218315"/>
          </a:xfrm>
          <a:prstGeom prst="rect">
            <a:avLst/>
          </a:prstGeom>
        </p:spPr>
      </p:pic>
    </p:spTree>
    <p:extLst>
      <p:ext uri="{BB962C8B-B14F-4D97-AF65-F5344CB8AC3E}">
        <p14:creationId xmlns:p14="http://schemas.microsoft.com/office/powerpoint/2010/main" val="29142541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A128A3-3934-A45A-0A69-2AD503125946}"/>
              </a:ext>
            </a:extLst>
          </p:cNvPr>
          <p:cNvSpPr/>
          <p:nvPr/>
        </p:nvSpPr>
        <p:spPr>
          <a:xfrm>
            <a:off x="0" y="5743575"/>
            <a:ext cx="12192000" cy="1114425"/>
          </a:xfrm>
          <a:prstGeom prst="rect">
            <a:avLst/>
          </a:prstGeom>
          <a:solidFill>
            <a:srgbClr val="005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3B6C9-DAE9-C332-EDB5-FBA2906651E1}"/>
              </a:ext>
            </a:extLst>
          </p:cNvPr>
          <p:cNvSpPr>
            <a:spLocks noGrp="1"/>
          </p:cNvSpPr>
          <p:nvPr>
            <p:ph type="title"/>
          </p:nvPr>
        </p:nvSpPr>
        <p:spPr/>
        <p:txBody>
          <a:bodyPr/>
          <a:lstStyle/>
          <a:p>
            <a:r>
              <a:rPr lang="en-US" dirty="0"/>
              <a:t>My Uni-Life</a:t>
            </a:r>
          </a:p>
        </p:txBody>
      </p:sp>
      <p:pic>
        <p:nvPicPr>
          <p:cNvPr id="5" name="Content Placeholder 4" descr="A person and person standing in front of a brick wall&#10;&#10;Description automatically generated">
            <a:extLst>
              <a:ext uri="{FF2B5EF4-FFF2-40B4-BE49-F238E27FC236}">
                <a16:creationId xmlns:a16="http://schemas.microsoft.com/office/drawing/2014/main" id="{BA748D2E-627A-4B46-3312-F682BABDC995}"/>
              </a:ext>
            </a:extLst>
          </p:cNvPr>
          <p:cNvPicPr>
            <a:picLocks noGrp="1" noChangeAspect="1"/>
          </p:cNvPicPr>
          <p:nvPr>
            <p:ph idx="1"/>
          </p:nvPr>
        </p:nvPicPr>
        <p:blipFill>
          <a:blip r:embed="rId2"/>
          <a:stretch>
            <a:fillRect/>
          </a:stretch>
        </p:blipFill>
        <p:spPr>
          <a:xfrm>
            <a:off x="0" y="0"/>
            <a:ext cx="12406768" cy="6492875"/>
          </a:xfrm>
        </p:spPr>
      </p:pic>
    </p:spTree>
    <p:extLst>
      <p:ext uri="{BB962C8B-B14F-4D97-AF65-F5344CB8AC3E}">
        <p14:creationId xmlns:p14="http://schemas.microsoft.com/office/powerpoint/2010/main" val="22596973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8E-1DE0-7EBF-D4F2-45522B50FDF8}"/>
              </a:ext>
            </a:extLst>
          </p:cNvPr>
          <p:cNvSpPr>
            <a:spLocks noGrp="1"/>
          </p:cNvSpPr>
          <p:nvPr>
            <p:ph type="title"/>
          </p:nvPr>
        </p:nvSpPr>
        <p:spPr/>
        <p:txBody>
          <a:bodyPr/>
          <a:lstStyle/>
          <a:p>
            <a:r>
              <a:rPr lang="en-US" dirty="0" err="1"/>
              <a:t>Zerve</a:t>
            </a:r>
            <a:r>
              <a:rPr lang="en-US" dirty="0"/>
              <a:t> Hackathon</a:t>
            </a:r>
          </a:p>
        </p:txBody>
      </p:sp>
      <p:pic>
        <p:nvPicPr>
          <p:cNvPr id="5" name="Content Placeholder 4" descr="A group of people sitting at a table&#10;&#10;Description automatically generated">
            <a:extLst>
              <a:ext uri="{FF2B5EF4-FFF2-40B4-BE49-F238E27FC236}">
                <a16:creationId xmlns:a16="http://schemas.microsoft.com/office/drawing/2014/main" id="{2031B680-0B52-0A63-41A1-F345AE90187F}"/>
              </a:ext>
            </a:extLst>
          </p:cNvPr>
          <p:cNvPicPr>
            <a:picLocks noGrp="1" noChangeAspect="1"/>
          </p:cNvPicPr>
          <p:nvPr>
            <p:ph idx="1"/>
          </p:nvPr>
        </p:nvPicPr>
        <p:blipFill>
          <a:blip r:embed="rId2"/>
          <a:stretch>
            <a:fillRect/>
          </a:stretch>
        </p:blipFill>
        <p:spPr>
          <a:xfrm>
            <a:off x="0" y="0"/>
            <a:ext cx="12180232" cy="6858000"/>
          </a:xfrm>
        </p:spPr>
      </p:pic>
    </p:spTree>
    <p:extLst>
      <p:ext uri="{BB962C8B-B14F-4D97-AF65-F5344CB8AC3E}">
        <p14:creationId xmlns:p14="http://schemas.microsoft.com/office/powerpoint/2010/main" val="6189454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503C3-3AD9-F83F-5862-D45F4941132C}"/>
              </a:ext>
            </a:extLst>
          </p:cNvPr>
          <p:cNvSpPr>
            <a:spLocks noGrp="1"/>
          </p:cNvSpPr>
          <p:nvPr>
            <p:ph type="title"/>
          </p:nvPr>
        </p:nvSpPr>
        <p:spPr>
          <a:xfrm>
            <a:off x="838200" y="641061"/>
            <a:ext cx="10515600" cy="2456903"/>
          </a:xfrm>
        </p:spPr>
        <p:txBody>
          <a:bodyPr>
            <a:normAutofit fontScale="90000"/>
          </a:bodyPr>
          <a:lstStyle/>
          <a:p>
            <a:r>
              <a:rPr lang="en-US" b="1" dirty="0">
                <a:solidFill>
                  <a:srgbClr val="002060"/>
                </a:solidFill>
                <a:latin typeface="Inter ExtraBold" panose="02000503000000020004" pitchFamily="2" charset="0"/>
                <a:ea typeface="Inter ExtraBold" panose="02000503000000020004" pitchFamily="2" charset="0"/>
              </a:rPr>
              <a:t>Jamie </a:t>
            </a:r>
            <a:r>
              <a:rPr lang="en-US" b="1" dirty="0" err="1">
                <a:solidFill>
                  <a:srgbClr val="002060"/>
                </a:solidFill>
                <a:latin typeface="Inter ExtraBold" panose="02000503000000020004" pitchFamily="2" charset="0"/>
                <a:ea typeface="Inter ExtraBold" panose="02000503000000020004" pitchFamily="2" charset="0"/>
              </a:rPr>
              <a:t>Heaslip</a:t>
            </a:r>
            <a:r>
              <a:rPr lang="en-US" b="1" dirty="0">
                <a:solidFill>
                  <a:srgbClr val="002060"/>
                </a:solidFill>
                <a:latin typeface="Inter ExtraBold" panose="02000503000000020004" pitchFamily="2" charset="0"/>
                <a:ea typeface="Inter ExtraBold" panose="02000503000000020004" pitchFamily="2" charset="0"/>
              </a:rPr>
              <a:t> panel with ISE students at</a:t>
            </a:r>
            <a:br>
              <a:rPr lang="en-US" b="1" dirty="0">
                <a:solidFill>
                  <a:srgbClr val="002060"/>
                </a:solidFill>
                <a:latin typeface="Inter ExtraBold" panose="02000503000000020004" pitchFamily="2" charset="0"/>
                <a:ea typeface="Inter ExtraBold" panose="02000503000000020004" pitchFamily="2" charset="0"/>
              </a:rPr>
            </a:br>
            <a:r>
              <a:rPr lang="en-US" b="1" dirty="0">
                <a:solidFill>
                  <a:srgbClr val="002060"/>
                </a:solidFill>
                <a:latin typeface="Inter ExtraBold" panose="02000503000000020004" pitchFamily="2" charset="0"/>
                <a:ea typeface="Inter ExtraBold" panose="02000503000000020004" pitchFamily="2" charset="0"/>
              </a:rPr>
              <a:t>Asia Matters 2024:</a:t>
            </a:r>
            <a:br>
              <a:rPr lang="en-US" b="1" dirty="0">
                <a:latin typeface="Inter ExtraBold" panose="02000503000000020004" pitchFamily="2" charset="0"/>
                <a:ea typeface="Inter ExtraBold" panose="02000503000000020004" pitchFamily="2" charset="0"/>
              </a:rPr>
            </a:br>
            <a:r>
              <a:rPr lang="en-US" b="1" dirty="0">
                <a:solidFill>
                  <a:srgbClr val="FFC000"/>
                </a:solidFill>
                <a:latin typeface="Inter ExtraBold" panose="02000503000000020004" pitchFamily="2" charset="0"/>
                <a:ea typeface="Inter ExtraBold" panose="02000503000000020004" pitchFamily="2" charset="0"/>
              </a:rPr>
              <a:t>Driving Digital Innovation to</a:t>
            </a:r>
            <a:br>
              <a:rPr lang="en-US" b="1" dirty="0">
                <a:solidFill>
                  <a:srgbClr val="FFC000"/>
                </a:solidFill>
                <a:latin typeface="Inter ExtraBold" panose="02000503000000020004" pitchFamily="2" charset="0"/>
                <a:ea typeface="Inter ExtraBold" panose="02000503000000020004" pitchFamily="2" charset="0"/>
              </a:rPr>
            </a:br>
            <a:r>
              <a:rPr lang="en-US" b="1" dirty="0">
                <a:solidFill>
                  <a:srgbClr val="FFC000"/>
                </a:solidFill>
                <a:latin typeface="Inter ExtraBold" panose="02000503000000020004" pitchFamily="2" charset="0"/>
                <a:ea typeface="Inter ExtraBold" panose="02000503000000020004" pitchFamily="2" charset="0"/>
              </a:rPr>
              <a:t>Grow Global Business</a:t>
            </a:r>
          </a:p>
        </p:txBody>
      </p:sp>
      <p:pic>
        <p:nvPicPr>
          <p:cNvPr id="9" name="Picture 8" descr="A group of people sitting at a table&#10;&#10;Description automatically generated">
            <a:extLst>
              <a:ext uri="{FF2B5EF4-FFF2-40B4-BE49-F238E27FC236}">
                <a16:creationId xmlns:a16="http://schemas.microsoft.com/office/drawing/2014/main" id="{6258BF2A-7642-865C-DE4A-769A5F5A509B}"/>
              </a:ext>
            </a:extLst>
          </p:cNvPr>
          <p:cNvPicPr>
            <a:picLocks noChangeAspect="1"/>
          </p:cNvPicPr>
          <p:nvPr/>
        </p:nvPicPr>
        <p:blipFill>
          <a:blip r:embed="rId2"/>
          <a:srcRect l="5061" t="42313" r="11986" b="14207"/>
          <a:stretch/>
        </p:blipFill>
        <p:spPr>
          <a:xfrm>
            <a:off x="838200" y="3358784"/>
            <a:ext cx="7091848" cy="2893264"/>
          </a:xfrm>
          <a:prstGeom prst="flowChartAlternateProcess">
            <a:avLst/>
          </a:prstGeom>
        </p:spPr>
      </p:pic>
      <p:pic>
        <p:nvPicPr>
          <p:cNvPr id="13" name="Picture 12" descr="A close-up of a logo&#10;&#10;Description automatically generated">
            <a:extLst>
              <a:ext uri="{FF2B5EF4-FFF2-40B4-BE49-F238E27FC236}">
                <a16:creationId xmlns:a16="http://schemas.microsoft.com/office/drawing/2014/main" id="{04089885-1F66-3AD9-BBA0-1DFC030D62E7}"/>
              </a:ext>
            </a:extLst>
          </p:cNvPr>
          <p:cNvPicPr>
            <a:picLocks noChangeAspect="1"/>
          </p:cNvPicPr>
          <p:nvPr/>
        </p:nvPicPr>
        <p:blipFill>
          <a:blip r:embed="rId3"/>
          <a:stretch>
            <a:fillRect/>
          </a:stretch>
        </p:blipFill>
        <p:spPr>
          <a:xfrm>
            <a:off x="8212846" y="3393892"/>
            <a:ext cx="2858156" cy="2858156"/>
          </a:xfrm>
          <a:prstGeom prst="rect">
            <a:avLst/>
          </a:prstGeom>
        </p:spPr>
      </p:pic>
    </p:spTree>
    <p:extLst>
      <p:ext uri="{BB962C8B-B14F-4D97-AF65-F5344CB8AC3E}">
        <p14:creationId xmlns:p14="http://schemas.microsoft.com/office/powerpoint/2010/main" val="42509223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3650</TotalTime>
  <Words>488</Words>
  <Application>Microsoft Macintosh PowerPoint</Application>
  <PresentationFormat>Widescreen</PresentationFormat>
  <Paragraphs>56</Paragraphs>
  <Slides>16</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-apple-system</vt:lpstr>
      <vt:lpstr>Aptos</vt:lpstr>
      <vt:lpstr>Aptos Display</vt:lpstr>
      <vt:lpstr>Arial</vt:lpstr>
      <vt:lpstr>Arial Narrow</vt:lpstr>
      <vt:lpstr>Formula Condensed Light</vt:lpstr>
      <vt:lpstr>Haettenschweiler</vt:lpstr>
      <vt:lpstr>Impact</vt:lpstr>
      <vt:lpstr>Inter</vt:lpstr>
      <vt:lpstr>Inter ExtraBold</vt:lpstr>
      <vt:lpstr>Inter Light</vt:lpstr>
      <vt:lpstr>Inter Thin</vt:lpstr>
      <vt:lpstr>Times New Roman</vt:lpstr>
      <vt:lpstr>VAGRoundedLTPro-Light</vt:lpstr>
      <vt:lpstr>Office Theme</vt:lpstr>
      <vt:lpstr>UL Entrepreneur of the year 2024</vt:lpstr>
      <vt:lpstr>UL Entrepreneur of the year 2023</vt:lpstr>
      <vt:lpstr>JP McManus Scholarship</vt:lpstr>
      <vt:lpstr>Education Awards </vt:lpstr>
      <vt:lpstr>PowerPoint Presentation</vt:lpstr>
      <vt:lpstr>PowerPoint Presentation</vt:lpstr>
      <vt:lpstr>My Uni-Life</vt:lpstr>
      <vt:lpstr>Zerve Hackathon</vt:lpstr>
      <vt:lpstr>Jamie Heaslip panel with ISE students at Asia Matters 2024: Driving Digital Innovation to Grow Global Business</vt:lpstr>
      <vt:lpstr>ISE teams claim top 3 places at TCD Tangent’s Generative AI for Good Innovation Challenge</vt:lpstr>
      <vt:lpstr>Rosie Scale Ireland</vt:lpstr>
      <vt:lpstr>Secondary School Mentoring</vt:lpstr>
      <vt:lpstr>PowerPoint Presentation</vt:lpstr>
      <vt:lpstr>Robocode</vt:lpstr>
      <vt:lpstr>Givebackathon</vt:lpstr>
      <vt:lpstr>Aoibheann Mangan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John.O'Donnell</dc:creator>
  <cp:lastModifiedBy>John.O'Donnell</cp:lastModifiedBy>
  <cp:revision>24</cp:revision>
  <dcterms:created xsi:type="dcterms:W3CDTF">2024-08-20T10:31:43Z</dcterms:created>
  <dcterms:modified xsi:type="dcterms:W3CDTF">2024-11-08T14:54:33Z</dcterms:modified>
</cp:coreProperties>
</file>